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7" r:id="rId3"/>
    <p:sldId id="268" r:id="rId4"/>
    <p:sldId id="269" r:id="rId5"/>
    <p:sldId id="276" r:id="rId6"/>
    <p:sldId id="283" r:id="rId7"/>
    <p:sldId id="285" r:id="rId8"/>
    <p:sldId id="288" r:id="rId9"/>
    <p:sldId id="289" r:id="rId10"/>
    <p:sldId id="291" r:id="rId11"/>
    <p:sldId id="293" r:id="rId12"/>
    <p:sldId id="295" r:id="rId13"/>
    <p:sldId id="296" r:id="rId14"/>
    <p:sldId id="297" r:id="rId15"/>
    <p:sldId id="331" r:id="rId16"/>
    <p:sldId id="332" r:id="rId17"/>
    <p:sldId id="333" r:id="rId18"/>
    <p:sldId id="334" r:id="rId19"/>
    <p:sldId id="335" r:id="rId20"/>
    <p:sldId id="339" r:id="rId21"/>
    <p:sldId id="346" r:id="rId22"/>
    <p:sldId id="347" r:id="rId23"/>
    <p:sldId id="377" r:id="rId24"/>
    <p:sldId id="263" r:id="rId25"/>
    <p:sldId id="384" r:id="rId26"/>
    <p:sldId id="258" r:id="rId27"/>
    <p:sldId id="380" r:id="rId28"/>
    <p:sldId id="381" r:id="rId29"/>
    <p:sldId id="385" r:id="rId30"/>
    <p:sldId id="382" r:id="rId31"/>
    <p:sldId id="386" r:id="rId32"/>
    <p:sldId id="265"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123"/>
    <p:restoredTop sz="94669"/>
  </p:normalViewPr>
  <p:slideViewPr>
    <p:cSldViewPr snapToGrid="0" snapToObjects="1" showGuides="1">
      <p:cViewPr>
        <p:scale>
          <a:sx n="127" d="100"/>
          <a:sy n="127" d="100"/>
        </p:scale>
        <p:origin x="712" y="1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F14F1-468C-794B-A211-972E912E2D60}" type="datetimeFigureOut">
              <a:rPr lang="en-US" smtClean="0"/>
              <a:t>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6F84A-EFA1-CC4A-B9BD-1C50995112A9}" type="slidenum">
              <a:rPr lang="en-US" smtClean="0"/>
              <a:t>‹#›</a:t>
            </a:fld>
            <a:endParaRPr lang="en-US"/>
          </a:p>
        </p:txBody>
      </p:sp>
    </p:spTree>
    <p:extLst>
      <p:ext uri="{BB962C8B-B14F-4D97-AF65-F5344CB8AC3E}">
        <p14:creationId xmlns:p14="http://schemas.microsoft.com/office/powerpoint/2010/main" val="1034047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813900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901523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40888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63658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2A4EBB-BA9B-0B48-AF54-0C778AD7785D}"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13480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2A4EBB-BA9B-0B48-AF54-0C778AD7785D}"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86669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A4EBB-BA9B-0B48-AF54-0C778AD7785D}" type="datetimeFigureOut">
              <a:rPr lang="en-US" smtClean="0"/>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4021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2A4EBB-BA9B-0B48-AF54-0C778AD7785D}" type="datetimeFigureOut">
              <a:rPr lang="en-US" smtClean="0"/>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7437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A4EBB-BA9B-0B48-AF54-0C778AD7785D}" type="datetimeFigureOut">
              <a:rPr lang="en-US" smtClean="0"/>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40963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A4EBB-BA9B-0B48-AF54-0C778AD7785D}"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201891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A4EBB-BA9B-0B48-AF54-0C778AD7785D}"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5866130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A4EBB-BA9B-0B48-AF54-0C778AD7785D}" type="datetimeFigureOut">
              <a:rPr lang="en-US" smtClean="0"/>
              <a:t>1/13/17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FB2F8-8C00-284E-8565-47B8A73CE6F7}" type="slidenum">
              <a:rPr lang="en-US" smtClean="0"/>
              <a:t>‹#›</a:t>
            </a:fld>
            <a:endParaRPr lang="en-US"/>
          </a:p>
        </p:txBody>
      </p:sp>
    </p:spTree>
    <p:extLst>
      <p:ext uri="{BB962C8B-B14F-4D97-AF65-F5344CB8AC3E}">
        <p14:creationId xmlns:p14="http://schemas.microsoft.com/office/powerpoint/2010/main" val="1204625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llnl.gov/computing/tutorials/parallel_comp/images/amdahl1.gi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rtonworks.com/hadoop-tutorial/hello-world-an-introduction-to-hadoop-hcatalog-hive-and-pig/#section_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36" y="1122363"/>
            <a:ext cx="12280135" cy="2387600"/>
          </a:xfrm>
        </p:spPr>
        <p:txBody>
          <a:bodyPr/>
          <a:lstStyle/>
          <a:p>
            <a:r>
              <a:rPr lang="en-US" dirty="0" smtClean="0"/>
              <a:t>Introduction to</a:t>
            </a:r>
            <a:br>
              <a:rPr lang="en-US" dirty="0" smtClean="0"/>
            </a:br>
            <a:r>
              <a:rPr lang="en-US" dirty="0" smtClean="0"/>
              <a:t>Parallel and </a:t>
            </a:r>
            <a:r>
              <a:rPr lang="en-US" smtClean="0"/>
              <a:t>Distributed </a:t>
            </a:r>
            <a:r>
              <a:rPr lang="en-US" smtClean="0"/>
              <a:t>Programming</a:t>
            </a:r>
            <a:endParaRPr lang="en-US" dirty="0"/>
          </a:p>
        </p:txBody>
      </p:sp>
      <p:sp>
        <p:nvSpPr>
          <p:cNvPr id="3" name="Subtitle 2"/>
          <p:cNvSpPr>
            <a:spLocks noGrp="1"/>
          </p:cNvSpPr>
          <p:nvPr>
            <p:ph type="subTitle" idx="1"/>
          </p:nvPr>
        </p:nvSpPr>
        <p:spPr/>
        <p:txBody>
          <a:bodyPr/>
          <a:lstStyle/>
          <a:p>
            <a:r>
              <a:rPr lang="en-US" dirty="0" smtClean="0"/>
              <a:t>Péter Molnár</a:t>
            </a:r>
          </a:p>
          <a:p>
            <a:r>
              <a:rPr lang="en-US" dirty="0" smtClean="0"/>
              <a:t>Institute for Insight</a:t>
            </a:r>
          </a:p>
          <a:p>
            <a:r>
              <a:rPr lang="en-US" dirty="0" smtClean="0"/>
              <a:t>J. Mack Robinson College of Business</a:t>
            </a:r>
          </a:p>
          <a:p>
            <a:r>
              <a:rPr lang="en-US" dirty="0" smtClean="0"/>
              <a:t>Georgia State University</a:t>
            </a:r>
            <a:endParaRPr lang="en-US" dirty="0"/>
          </a:p>
        </p:txBody>
      </p:sp>
    </p:spTree>
    <p:extLst>
      <p:ext uri="{BB962C8B-B14F-4D97-AF65-F5344CB8AC3E}">
        <p14:creationId xmlns:p14="http://schemas.microsoft.com/office/powerpoint/2010/main" val="546842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0" y="0"/>
            <a:ext cx="6096000" cy="6858000"/>
          </a:xfrm>
        </p:spPr>
        <p:txBody>
          <a:bodyPr>
            <a:normAutofit/>
          </a:bodyPr>
          <a:lstStyle/>
          <a:p>
            <a:pPr>
              <a:lnSpc>
                <a:spcPct val="90000"/>
              </a:lnSpc>
            </a:pPr>
            <a:r>
              <a:rPr lang="en-GB" altLang="en-US" sz="2000" b="1"/>
              <a:t>Communications </a:t>
            </a:r>
            <a:endParaRPr lang="en-GB" altLang="en-US" sz="2000"/>
          </a:p>
          <a:p>
            <a:pPr lvl="1">
              <a:lnSpc>
                <a:spcPct val="90000"/>
              </a:lnSpc>
            </a:pPr>
            <a:r>
              <a:rPr lang="en-GB" altLang="en-US" sz="2000"/>
              <a:t>Parallel tasks typically need to exchange data. There are several ways this can be accomplished, such as through a shared memory bus or over a network, however the actual event of data exchange is commonly referred to as communications regardless of the method employed. </a:t>
            </a:r>
            <a:endParaRPr lang="en-GB" altLang="en-US" sz="2000" b="1"/>
          </a:p>
          <a:p>
            <a:pPr>
              <a:lnSpc>
                <a:spcPct val="90000"/>
              </a:lnSpc>
            </a:pPr>
            <a:r>
              <a:rPr lang="en-GB" altLang="en-US" sz="2000" b="1"/>
              <a:t>Synchronization </a:t>
            </a:r>
            <a:endParaRPr lang="en-GB" altLang="en-US" sz="2000"/>
          </a:p>
          <a:p>
            <a:pPr lvl="1">
              <a:lnSpc>
                <a:spcPct val="90000"/>
              </a:lnSpc>
            </a:pPr>
            <a:r>
              <a:rPr lang="en-GB" altLang="en-US" sz="2000"/>
              <a:t>The coordination of parallel tasks in real time, very often associated with communications. Often implemented by establishing a synchronization point within an application where a task may not proceed further until another task(s) reaches the same or logically equivalent point. </a:t>
            </a:r>
            <a:endParaRPr lang="en-GB" altLang="ja-JP" sz="2000"/>
          </a:p>
          <a:p>
            <a:pPr lvl="1">
              <a:lnSpc>
                <a:spcPct val="90000"/>
              </a:lnSpc>
            </a:pPr>
            <a:r>
              <a:rPr lang="en-GB" altLang="ja-JP" sz="2000"/>
              <a:t>Synchronization usually involves waiting by at least one task, and can therefore cause a parallel application's wall clock execution time to increase.</a:t>
            </a:r>
            <a:r>
              <a:rPr lang="fr-FR" altLang="ja-JP" sz="2000"/>
              <a:t> </a:t>
            </a:r>
            <a:endParaRPr lang="fr-FR" altLang="en-US" sz="2000"/>
          </a:p>
        </p:txBody>
      </p:sp>
      <p:sp>
        <p:nvSpPr>
          <p:cNvPr id="4" name="Rectangle 3"/>
          <p:cNvSpPr txBox="1">
            <a:spLocks noChangeArrowheads="1"/>
          </p:cNvSpPr>
          <p:nvPr/>
        </p:nvSpPr>
        <p:spPr>
          <a:xfrm>
            <a:off x="6096000" y="1"/>
            <a:ext cx="6096000"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z="2000" b="1" smtClean="0"/>
              <a:t>Granularity </a:t>
            </a:r>
            <a:endParaRPr lang="en-GB" altLang="en-US" sz="2000" smtClean="0"/>
          </a:p>
          <a:p>
            <a:pPr lvl="1"/>
            <a:r>
              <a:rPr lang="en-GB" altLang="en-US" sz="2000" smtClean="0"/>
              <a:t>In parallel computing, granularity is a qualitative measure of the ratio of computation to communication. </a:t>
            </a:r>
            <a:endParaRPr lang="en-GB" altLang="en-US" sz="2000" b="1" i="1" smtClean="0"/>
          </a:p>
          <a:p>
            <a:pPr lvl="1"/>
            <a:r>
              <a:rPr lang="en-GB" altLang="en-US" sz="2000" b="1" i="1" smtClean="0"/>
              <a:t>Coarse: </a:t>
            </a:r>
            <a:r>
              <a:rPr lang="en-GB" altLang="en-US" sz="2000" smtClean="0"/>
              <a:t>relatively large amounts of computational work are done between communication events </a:t>
            </a:r>
            <a:endParaRPr lang="en-GB" altLang="en-US" sz="2000" b="1" i="1" smtClean="0"/>
          </a:p>
          <a:p>
            <a:pPr lvl="1"/>
            <a:r>
              <a:rPr lang="en-GB" altLang="en-US" sz="2000" b="1" i="1" smtClean="0"/>
              <a:t>Fine:</a:t>
            </a:r>
            <a:r>
              <a:rPr lang="en-GB" altLang="en-US" sz="2000" smtClean="0"/>
              <a:t> relatively small amounts of computational work are done between communication events </a:t>
            </a:r>
            <a:endParaRPr lang="en-GB" altLang="en-US" sz="2000" b="1" smtClean="0"/>
          </a:p>
          <a:p>
            <a:r>
              <a:rPr lang="en-GB" altLang="en-US" sz="2000" b="1" smtClean="0"/>
              <a:t>Observed Speedup </a:t>
            </a:r>
            <a:endParaRPr lang="en-GB" altLang="en-US" sz="2000" smtClean="0"/>
          </a:p>
          <a:p>
            <a:pPr lvl="1"/>
            <a:r>
              <a:rPr lang="en-GB" altLang="en-US" sz="2000" smtClean="0"/>
              <a:t>Observed speedup of a code which has been parallelized, defined as: </a:t>
            </a:r>
          </a:p>
          <a:p>
            <a:pPr lvl="1" algn="ctr">
              <a:buFontTx/>
              <a:buNone/>
            </a:pPr>
            <a:r>
              <a:rPr lang="en-GB" altLang="en-US" sz="2000" smtClean="0"/>
              <a:t>wall-clock time of serial execution</a:t>
            </a:r>
          </a:p>
          <a:p>
            <a:pPr lvl="1" algn="ctr">
              <a:buFontTx/>
              <a:buNone/>
            </a:pPr>
            <a:r>
              <a:rPr lang="en-GB" altLang="en-US" sz="2000" smtClean="0"/>
              <a:t>wall-clock time of parallel execution</a:t>
            </a:r>
          </a:p>
          <a:p>
            <a:pPr lvl="1"/>
            <a:r>
              <a:rPr lang="en-GB" altLang="en-US" sz="2000" smtClean="0"/>
              <a:t>One of the simplest and most widely used indicators for a parallel program's performance. </a:t>
            </a:r>
            <a:endParaRPr lang="fr-FR" altLang="en-US" sz="2000"/>
          </a:p>
        </p:txBody>
      </p:sp>
    </p:spTree>
    <p:extLst>
      <p:ext uri="{BB962C8B-B14F-4D97-AF65-F5344CB8AC3E}">
        <p14:creationId xmlns:p14="http://schemas.microsoft.com/office/powerpoint/2010/main" val="110921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0" y="0"/>
            <a:ext cx="6096000" cy="6858000"/>
          </a:xfrm>
        </p:spPr>
        <p:txBody>
          <a:bodyPr>
            <a:normAutofit/>
          </a:bodyPr>
          <a:lstStyle/>
          <a:p>
            <a:r>
              <a:rPr lang="en-GB" altLang="en-US" sz="2000" b="1"/>
              <a:t>Parallel Overhead </a:t>
            </a:r>
            <a:endParaRPr lang="en-GB" altLang="en-US" sz="2000"/>
          </a:p>
          <a:p>
            <a:pPr lvl="1"/>
            <a:r>
              <a:rPr lang="en-GB" altLang="en-US" sz="2000"/>
              <a:t>The amount of time required to coordinate parallel tasks, as opposed to doing useful work. </a:t>
            </a:r>
            <a:r>
              <a:rPr lang="fr-FR" altLang="en-US" sz="2000" err="1"/>
              <a:t>Parallel</a:t>
            </a:r>
            <a:r>
              <a:rPr lang="fr-FR" altLang="en-US" sz="2000"/>
              <a:t> </a:t>
            </a:r>
            <a:r>
              <a:rPr lang="fr-FR" altLang="en-US" sz="2000" err="1"/>
              <a:t>overhead</a:t>
            </a:r>
            <a:r>
              <a:rPr lang="fr-FR" altLang="en-US" sz="2000"/>
              <a:t> </a:t>
            </a:r>
            <a:r>
              <a:rPr lang="fr-FR" altLang="en-US" sz="2000" err="1"/>
              <a:t>can</a:t>
            </a:r>
            <a:r>
              <a:rPr lang="fr-FR" altLang="en-US" sz="2000"/>
              <a:t> </a:t>
            </a:r>
            <a:r>
              <a:rPr lang="fr-FR" altLang="en-US" sz="2000" err="1"/>
              <a:t>include</a:t>
            </a:r>
            <a:r>
              <a:rPr lang="fr-FR" altLang="en-US" sz="2000"/>
              <a:t> </a:t>
            </a:r>
            <a:r>
              <a:rPr lang="fr-FR" altLang="en-US" sz="2000" err="1"/>
              <a:t>factors</a:t>
            </a:r>
            <a:r>
              <a:rPr lang="fr-FR" altLang="en-US" sz="2000"/>
              <a:t> </a:t>
            </a:r>
            <a:r>
              <a:rPr lang="fr-FR" altLang="en-US" sz="2000" err="1"/>
              <a:t>such</a:t>
            </a:r>
            <a:r>
              <a:rPr lang="fr-FR" altLang="en-US" sz="2000"/>
              <a:t> as: </a:t>
            </a:r>
          </a:p>
          <a:p>
            <a:pPr lvl="2"/>
            <a:r>
              <a:rPr lang="fr-FR" altLang="en-US" err="1"/>
              <a:t>Task</a:t>
            </a:r>
            <a:r>
              <a:rPr lang="fr-FR" altLang="en-US"/>
              <a:t> start-up time </a:t>
            </a:r>
          </a:p>
          <a:p>
            <a:pPr lvl="2"/>
            <a:r>
              <a:rPr lang="fr-FR" altLang="en-US" err="1"/>
              <a:t>Synchronizations</a:t>
            </a:r>
            <a:r>
              <a:rPr lang="fr-FR" altLang="en-US"/>
              <a:t> </a:t>
            </a:r>
          </a:p>
          <a:p>
            <a:pPr lvl="2"/>
            <a:r>
              <a:rPr lang="fr-FR" altLang="en-US"/>
              <a:t>Data communications </a:t>
            </a:r>
            <a:endParaRPr lang="en-GB" altLang="en-US"/>
          </a:p>
          <a:p>
            <a:pPr lvl="2"/>
            <a:r>
              <a:rPr lang="en-GB" altLang="en-US"/>
              <a:t>Software overhead imposed by parallel compilers, libraries, tools, operating system, etc. </a:t>
            </a:r>
            <a:endParaRPr lang="fr-FR" altLang="en-US"/>
          </a:p>
          <a:p>
            <a:pPr lvl="2"/>
            <a:r>
              <a:rPr lang="fr-FR" altLang="en-US" err="1"/>
              <a:t>Task</a:t>
            </a:r>
            <a:r>
              <a:rPr lang="fr-FR" altLang="en-US"/>
              <a:t> </a:t>
            </a:r>
            <a:r>
              <a:rPr lang="fr-FR" altLang="en-US" err="1"/>
              <a:t>termination</a:t>
            </a:r>
            <a:r>
              <a:rPr lang="fr-FR" altLang="en-US"/>
              <a:t> time </a:t>
            </a:r>
            <a:endParaRPr lang="fr-FR" altLang="en-US" b="1"/>
          </a:p>
          <a:p>
            <a:r>
              <a:rPr lang="fr-FR" altLang="en-US" sz="2000" b="1" err="1"/>
              <a:t>Massively</a:t>
            </a:r>
            <a:r>
              <a:rPr lang="fr-FR" altLang="en-US" sz="2000" b="1"/>
              <a:t> </a:t>
            </a:r>
            <a:r>
              <a:rPr lang="fr-FR" altLang="en-US" sz="2000" b="1" err="1"/>
              <a:t>Parallel</a:t>
            </a:r>
            <a:r>
              <a:rPr lang="fr-FR" altLang="en-US" sz="2000" b="1"/>
              <a:t> </a:t>
            </a:r>
            <a:endParaRPr lang="en-GB" altLang="en-US" sz="2000"/>
          </a:p>
          <a:p>
            <a:pPr lvl="1"/>
            <a:r>
              <a:rPr lang="en-GB" altLang="en-US" sz="2000"/>
              <a:t>Refers to the hardware that comprises a given parallel system - having many processors. The meaning of many keeps increasing, but currently BG/L pushes this number to 6 digits. </a:t>
            </a:r>
            <a:endParaRPr lang="fr-FR" altLang="en-US" sz="2000"/>
          </a:p>
        </p:txBody>
      </p:sp>
      <p:sp>
        <p:nvSpPr>
          <p:cNvPr id="4" name="Rectangle 3"/>
          <p:cNvSpPr txBox="1">
            <a:spLocks noChangeArrowheads="1"/>
          </p:cNvSpPr>
          <p:nvPr/>
        </p:nvSpPr>
        <p:spPr>
          <a:xfrm>
            <a:off x="6096000" y="0"/>
            <a:ext cx="6096000"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z="2000" b="1" smtClean="0"/>
              <a:t>Scalability </a:t>
            </a:r>
            <a:endParaRPr lang="en-GB" altLang="en-US" sz="2000" smtClean="0"/>
          </a:p>
          <a:p>
            <a:pPr lvl="1"/>
            <a:r>
              <a:rPr lang="en-GB" altLang="en-US" sz="2000" smtClean="0"/>
              <a:t>Refers to a parallel system's (hardware and/or software) ability to demonstrate a proportionate increase in parallel speedup with the addition of more processors. </a:t>
            </a:r>
            <a:r>
              <a:rPr lang="fr-FR" altLang="en-US" sz="2000" err="1" smtClean="0"/>
              <a:t>Factors</a:t>
            </a:r>
            <a:r>
              <a:rPr lang="fr-FR" altLang="en-US" sz="2000" smtClean="0"/>
              <a:t> </a:t>
            </a:r>
            <a:r>
              <a:rPr lang="fr-FR" altLang="en-US" sz="2000" err="1" smtClean="0"/>
              <a:t>that</a:t>
            </a:r>
            <a:r>
              <a:rPr lang="fr-FR" altLang="en-US" sz="2000" smtClean="0"/>
              <a:t> </a:t>
            </a:r>
            <a:r>
              <a:rPr lang="fr-FR" altLang="en-US" sz="2000" err="1" smtClean="0"/>
              <a:t>contribute</a:t>
            </a:r>
            <a:r>
              <a:rPr lang="fr-FR" altLang="en-US" sz="2000" smtClean="0"/>
              <a:t> to </a:t>
            </a:r>
            <a:r>
              <a:rPr lang="fr-FR" altLang="en-US" sz="2000" err="1" smtClean="0"/>
              <a:t>scalability</a:t>
            </a:r>
            <a:r>
              <a:rPr lang="fr-FR" altLang="en-US" sz="2000" smtClean="0"/>
              <a:t> </a:t>
            </a:r>
            <a:r>
              <a:rPr lang="fr-FR" altLang="en-US" sz="2000" err="1" smtClean="0"/>
              <a:t>include</a:t>
            </a:r>
            <a:r>
              <a:rPr lang="fr-FR" altLang="en-US" sz="2000" smtClean="0"/>
              <a:t>: </a:t>
            </a:r>
            <a:endParaRPr lang="en-GB" altLang="en-US" sz="2000" smtClean="0"/>
          </a:p>
          <a:p>
            <a:pPr lvl="2"/>
            <a:r>
              <a:rPr lang="en-GB" altLang="en-US" smtClean="0"/>
              <a:t>Hardware - particularly memory-</a:t>
            </a:r>
            <a:r>
              <a:rPr lang="en-GB" altLang="en-US" err="1" smtClean="0"/>
              <a:t>cpu</a:t>
            </a:r>
            <a:r>
              <a:rPr lang="en-GB" altLang="en-US" smtClean="0"/>
              <a:t> bandwidths and network communications </a:t>
            </a:r>
            <a:endParaRPr lang="fr-FR" altLang="en-US" smtClean="0"/>
          </a:p>
          <a:p>
            <a:pPr lvl="2"/>
            <a:r>
              <a:rPr lang="fr-FR" altLang="en-US" smtClean="0"/>
              <a:t>Application </a:t>
            </a:r>
            <a:r>
              <a:rPr lang="fr-FR" altLang="en-US" err="1" smtClean="0"/>
              <a:t>algorithm</a:t>
            </a:r>
            <a:r>
              <a:rPr lang="fr-FR" altLang="en-US" smtClean="0"/>
              <a:t> </a:t>
            </a:r>
          </a:p>
          <a:p>
            <a:pPr lvl="2"/>
            <a:r>
              <a:rPr lang="fr-FR" altLang="en-US" err="1" smtClean="0"/>
              <a:t>Parallel</a:t>
            </a:r>
            <a:r>
              <a:rPr lang="fr-FR" altLang="en-US" smtClean="0"/>
              <a:t> </a:t>
            </a:r>
            <a:r>
              <a:rPr lang="fr-FR" altLang="en-US" err="1" smtClean="0"/>
              <a:t>overhead</a:t>
            </a:r>
            <a:r>
              <a:rPr lang="fr-FR" altLang="en-US" smtClean="0"/>
              <a:t> </a:t>
            </a:r>
            <a:r>
              <a:rPr lang="fr-FR" altLang="en-US" err="1" smtClean="0"/>
              <a:t>related</a:t>
            </a:r>
            <a:r>
              <a:rPr lang="fr-FR" altLang="en-US" smtClean="0"/>
              <a:t> </a:t>
            </a:r>
            <a:endParaRPr lang="en-GB" altLang="en-US" smtClean="0"/>
          </a:p>
          <a:p>
            <a:pPr lvl="2"/>
            <a:r>
              <a:rPr lang="en-GB" altLang="en-US" smtClean="0"/>
              <a:t>Characteristics of your specific application and coding </a:t>
            </a:r>
            <a:endParaRPr lang="fr-FR" altLang="en-US"/>
          </a:p>
        </p:txBody>
      </p:sp>
    </p:spTree>
    <p:extLst>
      <p:ext uri="{BB962C8B-B14F-4D97-AF65-F5344CB8AC3E}">
        <p14:creationId xmlns:p14="http://schemas.microsoft.com/office/powerpoint/2010/main" val="37688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ctrTitle"/>
          </p:nvPr>
        </p:nvSpPr>
        <p:spPr/>
        <p:txBody>
          <a:bodyPr/>
          <a:lstStyle/>
          <a:p>
            <a:r>
              <a:rPr lang="fr-FR" altLang="ja-JP"/>
              <a:t>Parallel Computer Memory Architectures</a:t>
            </a:r>
            <a:endParaRPr lang="fr-FR" altLang="en-US"/>
          </a:p>
        </p:txBody>
      </p:sp>
      <p:sp>
        <p:nvSpPr>
          <p:cNvPr id="57349"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105014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fr-FR" altLang="en-US"/>
              <a:t>Memory architectures</a:t>
            </a:r>
          </a:p>
        </p:txBody>
      </p:sp>
      <p:sp>
        <p:nvSpPr>
          <p:cNvPr id="65539" name="Rectangle 3"/>
          <p:cNvSpPr>
            <a:spLocks noGrp="1" noChangeArrowheads="1"/>
          </p:cNvSpPr>
          <p:nvPr>
            <p:ph type="body" idx="1"/>
          </p:nvPr>
        </p:nvSpPr>
        <p:spPr/>
        <p:txBody>
          <a:bodyPr/>
          <a:lstStyle/>
          <a:p>
            <a:r>
              <a:rPr lang="fr-FR" altLang="en-US"/>
              <a:t>Shared Memory</a:t>
            </a:r>
          </a:p>
          <a:p>
            <a:r>
              <a:rPr lang="fr-FR" altLang="en-US"/>
              <a:t>Distributed Memory</a:t>
            </a:r>
          </a:p>
          <a:p>
            <a:r>
              <a:rPr lang="fr-FR" altLang="en-US"/>
              <a:t>Hybrid Distributed-Shared Memory</a:t>
            </a:r>
          </a:p>
          <a:p>
            <a:endParaRPr lang="fr-FR" altLang="en-US"/>
          </a:p>
        </p:txBody>
      </p:sp>
    </p:spTree>
    <p:extLst>
      <p:ext uri="{BB962C8B-B14F-4D97-AF65-F5344CB8AC3E}">
        <p14:creationId xmlns:p14="http://schemas.microsoft.com/office/powerpoint/2010/main" val="176447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4891488" y="444640"/>
            <a:ext cx="7300512" cy="2087546"/>
          </a:xfrm>
        </p:spPr>
        <p:txBody>
          <a:bodyPr/>
          <a:lstStyle/>
          <a:p>
            <a:pPr marL="0" indent="0">
              <a:buNone/>
            </a:pPr>
            <a:r>
              <a:rPr lang="en-GB" altLang="en-US" sz="2000" b="1" dirty="0" smtClean="0"/>
              <a:t>Shared Memory</a:t>
            </a:r>
          </a:p>
          <a:p>
            <a:r>
              <a:rPr lang="en-GB" altLang="en-US" sz="2000" dirty="0" smtClean="0"/>
              <a:t>All processors </a:t>
            </a:r>
            <a:r>
              <a:rPr lang="en-GB" altLang="en-US" sz="2000" dirty="0"/>
              <a:t>to access all memory as global address space. </a:t>
            </a:r>
          </a:p>
          <a:p>
            <a:r>
              <a:rPr lang="en-GB" altLang="en-US" sz="2000" dirty="0"/>
              <a:t>Multiple processors can operate independently but share the same memory resources. </a:t>
            </a:r>
            <a:endParaRPr lang="fr-FR" altLang="en-US" sz="2000" dirty="0"/>
          </a:p>
          <a:p>
            <a:r>
              <a:rPr lang="en-GB" altLang="en-US" sz="2000" dirty="0"/>
              <a:t>Changes in a memory location effected by one processor are visible to all other processors. </a:t>
            </a:r>
            <a:endParaRPr lang="fr-FR" altLang="en-US" sz="2000" dirty="0"/>
          </a:p>
        </p:txBody>
      </p:sp>
      <p:pic>
        <p:nvPicPr>
          <p:cNvPr id="59396" name="Picture 4" descr="Shared memory architectur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854" y="339858"/>
            <a:ext cx="36512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Distributed memory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88" y="4026714"/>
            <a:ext cx="4610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4891488" y="3064746"/>
            <a:ext cx="7300512" cy="37932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altLang="en-US" sz="2000" b="1" dirty="0" smtClean="0"/>
              <a:t>Distributed Memory</a:t>
            </a:r>
          </a:p>
          <a:p>
            <a:r>
              <a:rPr lang="en-GB" altLang="en-US" sz="2000" dirty="0" smtClean="0"/>
              <a:t>Processors have their own local memory. Memory addresses in one processor do not map to another processor, so there is no concept of global address space across all processors. </a:t>
            </a:r>
            <a:endParaRPr lang="fr-FR" altLang="en-US" sz="2000" dirty="0" smtClean="0"/>
          </a:p>
          <a:p>
            <a:r>
              <a:rPr lang="en-GB" altLang="en-US" sz="2000" dirty="0" smtClean="0"/>
              <a:t>Changes it makes to its local memory have no effect on the memory of other processors</a:t>
            </a:r>
          </a:p>
          <a:p>
            <a:r>
              <a:rPr lang="en-GB" altLang="en-US" sz="2000" dirty="0" smtClean="0"/>
              <a:t>When a processor needs access to data in another processor, it is usually the task of the programmer to explicitly define how and when data is communicated.</a:t>
            </a:r>
          </a:p>
          <a:p>
            <a:r>
              <a:rPr lang="fr-FR" altLang="en-US" sz="2000" dirty="0" err="1" smtClean="0"/>
              <a:t>Synchronization</a:t>
            </a:r>
            <a:r>
              <a:rPr lang="fr-FR" altLang="en-US" sz="2000" dirty="0" smtClean="0"/>
              <a:t> </a:t>
            </a:r>
            <a:r>
              <a:rPr lang="fr-FR" altLang="en-US" sz="2000" dirty="0" err="1" smtClean="0"/>
              <a:t>between</a:t>
            </a:r>
            <a:r>
              <a:rPr lang="fr-FR" altLang="en-US" sz="2000" dirty="0" smtClean="0"/>
              <a:t> </a:t>
            </a:r>
            <a:r>
              <a:rPr lang="fr-FR" altLang="en-US" sz="2000" dirty="0" err="1" smtClean="0"/>
              <a:t>tasks</a:t>
            </a:r>
            <a:r>
              <a:rPr lang="fr-FR" altLang="en-US" sz="2000" dirty="0" smtClean="0"/>
              <a:t> </a:t>
            </a:r>
            <a:r>
              <a:rPr lang="fr-FR" altLang="en-US" sz="2000" dirty="0" err="1" smtClean="0"/>
              <a:t>is</a:t>
            </a:r>
            <a:r>
              <a:rPr lang="fr-FR" altLang="en-US" sz="2000" dirty="0" smtClean="0"/>
              <a:t> </a:t>
            </a:r>
            <a:r>
              <a:rPr lang="fr-FR" altLang="en-US" sz="2000" dirty="0" err="1" smtClean="0"/>
              <a:t>likewise</a:t>
            </a:r>
            <a:r>
              <a:rPr lang="fr-FR" altLang="en-US" sz="2000" dirty="0" smtClean="0"/>
              <a:t> the </a:t>
            </a:r>
            <a:r>
              <a:rPr lang="fr-FR" altLang="en-US" sz="2000" dirty="0" err="1" smtClean="0"/>
              <a:t>programmer's</a:t>
            </a:r>
            <a:r>
              <a:rPr lang="fr-FR" altLang="en-US" sz="2000" dirty="0" smtClean="0"/>
              <a:t> </a:t>
            </a:r>
            <a:r>
              <a:rPr lang="fr-FR" altLang="en-US" sz="2000" dirty="0" err="1" smtClean="0"/>
              <a:t>responsibility</a:t>
            </a:r>
            <a:r>
              <a:rPr lang="fr-FR" altLang="en-US" sz="2000" dirty="0" smtClean="0"/>
              <a:t>. </a:t>
            </a:r>
          </a:p>
        </p:txBody>
      </p:sp>
    </p:spTree>
    <p:extLst>
      <p:ext uri="{BB962C8B-B14F-4D97-AF65-F5344CB8AC3E}">
        <p14:creationId xmlns:p14="http://schemas.microsoft.com/office/powerpoint/2010/main" val="864919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fr-FR" altLang="ja-JP" dirty="0" err="1"/>
              <a:t>Designing</a:t>
            </a:r>
            <a:r>
              <a:rPr lang="fr-FR" altLang="ja-JP" dirty="0"/>
              <a:t> </a:t>
            </a:r>
            <a:r>
              <a:rPr lang="fr-FR" altLang="ja-JP" dirty="0" err="1"/>
              <a:t>Parallel</a:t>
            </a:r>
            <a:r>
              <a:rPr lang="fr-FR" altLang="ja-JP" dirty="0"/>
              <a:t> Programs</a:t>
            </a:r>
            <a:endParaRPr lang="en-US" altLang="en-US" dirty="0"/>
          </a:p>
        </p:txBody>
      </p:sp>
      <p:sp>
        <p:nvSpPr>
          <p:cNvPr id="109571" name="Rectangle 3"/>
          <p:cNvSpPr>
            <a:spLocks noGrp="1" noChangeArrowheads="1"/>
          </p:cNvSpPr>
          <p:nvPr>
            <p:ph type="body" idx="1"/>
          </p:nvPr>
        </p:nvSpPr>
        <p:spPr/>
        <p:txBody>
          <a:bodyPr/>
          <a:lstStyle/>
          <a:p>
            <a:r>
              <a:rPr lang="en-GB" altLang="en-US"/>
              <a:t>Undoubtedly, the first step in developing parallel software is to first understand the problem that you wish to solve in parallel. If you are starting with a serial program, this necessitates understanding the existing code also. </a:t>
            </a:r>
            <a:endParaRPr lang="fr-FR" altLang="en-US"/>
          </a:p>
          <a:p>
            <a:r>
              <a:rPr lang="en-GB" altLang="en-US"/>
              <a:t>Before spending time in an attempt to develop a parallel solution for a problem, determine whether or not the problem is one that can actually be parallelized. </a:t>
            </a:r>
            <a:endParaRPr lang="fr-FR" altLang="en-US"/>
          </a:p>
        </p:txBody>
      </p:sp>
    </p:spTree>
    <p:extLst>
      <p:ext uri="{BB962C8B-B14F-4D97-AF65-F5344CB8AC3E}">
        <p14:creationId xmlns:p14="http://schemas.microsoft.com/office/powerpoint/2010/main" val="259479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ChangeArrowheads="1"/>
          </p:cNvSpPr>
          <p:nvPr/>
        </p:nvSpPr>
        <p:spPr bwMode="auto">
          <a:xfrm>
            <a:off x="669946" y="4001294"/>
            <a:ext cx="10556242" cy="1639342"/>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4" name="Rectangle 2"/>
          <p:cNvSpPr>
            <a:spLocks noGrp="1" noChangeArrowheads="1"/>
          </p:cNvSpPr>
          <p:nvPr>
            <p:ph type="title"/>
          </p:nvPr>
        </p:nvSpPr>
        <p:spPr/>
        <p:txBody>
          <a:bodyPr/>
          <a:lstStyle/>
          <a:p>
            <a:r>
              <a:rPr lang="fr-FR" altLang="ja-JP"/>
              <a:t>Example of Parallelizable Problem</a:t>
            </a:r>
            <a:endParaRPr lang="fr-FR" altLang="en-US"/>
          </a:p>
        </p:txBody>
      </p:sp>
      <p:sp>
        <p:nvSpPr>
          <p:cNvPr id="110595" name="Rectangle 3"/>
          <p:cNvSpPr>
            <a:spLocks noGrp="1" noChangeArrowheads="1"/>
          </p:cNvSpPr>
          <p:nvPr>
            <p:ph type="body" idx="1"/>
          </p:nvPr>
        </p:nvSpPr>
        <p:spPr/>
        <p:txBody>
          <a:bodyPr/>
          <a:lstStyle/>
          <a:p>
            <a:pPr>
              <a:buFont typeface="Webdings" charset="2"/>
              <a:buNone/>
            </a:pPr>
            <a:r>
              <a:rPr lang="en-GB" altLang="en-US" dirty="0"/>
              <a:t>   </a:t>
            </a:r>
            <a:r>
              <a:rPr lang="en-GB" altLang="en-US" dirty="0" smtClean="0"/>
              <a:t>Calculate </a:t>
            </a:r>
            <a:r>
              <a:rPr lang="en-GB" altLang="en-US" dirty="0"/>
              <a:t>the potential energy for each of several thousand independent conformations of a molecule. </a:t>
            </a:r>
            <a:r>
              <a:rPr lang="fr-FR" altLang="en-US" dirty="0" err="1"/>
              <a:t>When</a:t>
            </a:r>
            <a:r>
              <a:rPr lang="fr-FR" altLang="en-US" dirty="0"/>
              <a:t> </a:t>
            </a:r>
            <a:r>
              <a:rPr lang="fr-FR" altLang="en-US" dirty="0" err="1"/>
              <a:t>done</a:t>
            </a:r>
            <a:r>
              <a:rPr lang="fr-FR" altLang="en-US" dirty="0"/>
              <a:t>, </a:t>
            </a:r>
            <a:r>
              <a:rPr lang="fr-FR" altLang="en-US" dirty="0" err="1"/>
              <a:t>find</a:t>
            </a:r>
            <a:r>
              <a:rPr lang="fr-FR" altLang="en-US" dirty="0"/>
              <a:t> the minimum </a:t>
            </a:r>
            <a:r>
              <a:rPr lang="fr-FR" altLang="en-US" dirty="0" err="1"/>
              <a:t>energy</a:t>
            </a:r>
            <a:r>
              <a:rPr lang="fr-FR" altLang="en-US" dirty="0"/>
              <a:t> conformation.</a:t>
            </a:r>
          </a:p>
          <a:p>
            <a:pPr>
              <a:buFont typeface="Webdings" charset="2"/>
              <a:buNone/>
            </a:pPr>
            <a:endParaRPr lang="fr-FR" altLang="en-US" dirty="0"/>
          </a:p>
          <a:p>
            <a:pPr>
              <a:buFont typeface="Webdings" charset="2"/>
              <a:buNone/>
            </a:pPr>
            <a:endParaRPr lang="fr-FR" altLang="en-US" dirty="0"/>
          </a:p>
          <a:p>
            <a:r>
              <a:rPr lang="en-GB" altLang="en-US" dirty="0"/>
              <a:t>This problem is able to be solved in parallel. Each of the molecular conformations is independently determinable. The calculation of the minimum energy conformation is also a parallelizable problem. </a:t>
            </a:r>
            <a:endParaRPr lang="fr-FR" altLang="en-US" dirty="0"/>
          </a:p>
        </p:txBody>
      </p:sp>
    </p:spTree>
    <p:extLst>
      <p:ext uri="{BB962C8B-B14F-4D97-AF65-F5344CB8AC3E}">
        <p14:creationId xmlns:p14="http://schemas.microsoft.com/office/powerpoint/2010/main" val="1679867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p:cNvSpPr>
            <a:spLocks noChangeArrowheads="1"/>
          </p:cNvSpPr>
          <p:nvPr/>
        </p:nvSpPr>
        <p:spPr bwMode="auto">
          <a:xfrm>
            <a:off x="838200" y="4216497"/>
            <a:ext cx="10515600" cy="2095403"/>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18" name="Rectangle 2"/>
          <p:cNvSpPr>
            <a:spLocks noGrp="1" noChangeArrowheads="1"/>
          </p:cNvSpPr>
          <p:nvPr>
            <p:ph type="title"/>
          </p:nvPr>
        </p:nvSpPr>
        <p:spPr/>
        <p:txBody>
          <a:bodyPr/>
          <a:lstStyle/>
          <a:p>
            <a:r>
              <a:rPr lang="en-GB" altLang="ja-JP"/>
              <a:t>Example of a Non-parallelizable Problem</a:t>
            </a:r>
            <a:endParaRPr lang="fr-FR" altLang="en-US"/>
          </a:p>
        </p:txBody>
      </p:sp>
      <p:sp>
        <p:nvSpPr>
          <p:cNvPr id="111619" name="Rectangle 3"/>
          <p:cNvSpPr>
            <a:spLocks noGrp="1" noChangeArrowheads="1"/>
          </p:cNvSpPr>
          <p:nvPr>
            <p:ph type="body" idx="1"/>
          </p:nvPr>
        </p:nvSpPr>
        <p:spPr/>
        <p:txBody>
          <a:bodyPr/>
          <a:lstStyle/>
          <a:p>
            <a:pPr>
              <a:lnSpc>
                <a:spcPct val="90000"/>
              </a:lnSpc>
              <a:buFont typeface="Webdings" charset="2"/>
              <a:buNone/>
            </a:pPr>
            <a:r>
              <a:rPr lang="en-GB" altLang="en-US"/>
              <a:t>    Calculation of the Fibonacci series (1,1,2,3,5,8,13,21,...) by use of the formula: </a:t>
            </a:r>
            <a:endParaRPr lang="en-GB" altLang="ja-JP"/>
          </a:p>
          <a:p>
            <a:pPr>
              <a:lnSpc>
                <a:spcPct val="90000"/>
              </a:lnSpc>
              <a:buFont typeface="Webdings" charset="2"/>
              <a:buNone/>
            </a:pPr>
            <a:r>
              <a:rPr lang="en-GB" altLang="ja-JP"/>
              <a:t>    </a:t>
            </a:r>
            <a:r>
              <a:rPr lang="fr-FR" altLang="ja-JP">
                <a:latin typeface="Courier New" charset="0"/>
              </a:rPr>
              <a:t>F(k + 2) = F(k + 1) + F(k)</a:t>
            </a:r>
            <a:endParaRPr lang="fr-FR" altLang="ja-JP"/>
          </a:p>
          <a:p>
            <a:pPr>
              <a:lnSpc>
                <a:spcPct val="90000"/>
              </a:lnSpc>
            </a:pPr>
            <a:endParaRPr lang="en-GB" altLang="en-US"/>
          </a:p>
          <a:p>
            <a:pPr>
              <a:lnSpc>
                <a:spcPct val="90000"/>
              </a:lnSpc>
            </a:pPr>
            <a:endParaRPr lang="en-GB" altLang="en-US"/>
          </a:p>
          <a:p>
            <a:pPr>
              <a:lnSpc>
                <a:spcPct val="90000"/>
              </a:lnSpc>
            </a:pPr>
            <a:r>
              <a:rPr lang="en-GB" altLang="en-US"/>
              <a:t>This is a non-parallelizable problem because the calculation of the Fibonacci sequence as shown would entail dependent calculations rather than independent ones. The calculation of the k + 2 value uses those of both k + 1 and k. These three terms cannot be calculated independently and therefore, not in parallel. </a:t>
            </a:r>
            <a:endParaRPr lang="fr-FR" altLang="en-US"/>
          </a:p>
        </p:txBody>
      </p:sp>
    </p:spTree>
    <p:extLst>
      <p:ext uri="{BB962C8B-B14F-4D97-AF65-F5344CB8AC3E}">
        <p14:creationId xmlns:p14="http://schemas.microsoft.com/office/powerpoint/2010/main" val="563397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fr-FR" altLang="ja-JP"/>
              <a:t>Identify the program's </a:t>
            </a:r>
            <a:r>
              <a:rPr lang="fr-FR" altLang="ja-JP" b="1" i="1"/>
              <a:t>hotspots</a:t>
            </a:r>
            <a:endParaRPr lang="fr-FR" altLang="en-US"/>
          </a:p>
        </p:txBody>
      </p:sp>
      <p:sp>
        <p:nvSpPr>
          <p:cNvPr id="112643" name="Rectangle 3"/>
          <p:cNvSpPr>
            <a:spLocks noGrp="1" noChangeArrowheads="1"/>
          </p:cNvSpPr>
          <p:nvPr>
            <p:ph type="body" idx="1"/>
          </p:nvPr>
        </p:nvSpPr>
        <p:spPr/>
        <p:txBody>
          <a:bodyPr/>
          <a:lstStyle/>
          <a:p>
            <a:r>
              <a:rPr lang="en-GB" altLang="en-US"/>
              <a:t>Know where most of the real work is being done. The majority of scientific and technical programs usually accomplish most of their work in a few places. </a:t>
            </a:r>
            <a:endParaRPr lang="fr-FR" altLang="en-US"/>
          </a:p>
          <a:p>
            <a:r>
              <a:rPr lang="en-GB" altLang="en-US"/>
              <a:t>Profilers and performance analysis tools can help here </a:t>
            </a:r>
            <a:endParaRPr lang="fr-FR" altLang="en-US"/>
          </a:p>
          <a:p>
            <a:r>
              <a:rPr lang="en-GB" altLang="en-US"/>
              <a:t>Focus on parallelizing the hotspots and ignore those sections of the program that account for little CPU usage.</a:t>
            </a:r>
            <a:endParaRPr lang="fr-FR" altLang="en-US"/>
          </a:p>
        </p:txBody>
      </p:sp>
    </p:spTree>
    <p:extLst>
      <p:ext uri="{BB962C8B-B14F-4D97-AF65-F5344CB8AC3E}">
        <p14:creationId xmlns:p14="http://schemas.microsoft.com/office/powerpoint/2010/main" val="76281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fr-FR" altLang="en-US"/>
              <a:t>Identify </a:t>
            </a:r>
            <a:r>
              <a:rPr lang="fr-FR" altLang="en-US" b="1" i="1"/>
              <a:t>bottlenecks</a:t>
            </a:r>
            <a:r>
              <a:rPr lang="fr-FR" altLang="en-US"/>
              <a:t> in the program</a:t>
            </a:r>
          </a:p>
        </p:txBody>
      </p:sp>
      <p:sp>
        <p:nvSpPr>
          <p:cNvPr id="113667" name="Rectangle 3"/>
          <p:cNvSpPr>
            <a:spLocks noGrp="1" noChangeArrowheads="1"/>
          </p:cNvSpPr>
          <p:nvPr>
            <p:ph type="body" idx="1"/>
          </p:nvPr>
        </p:nvSpPr>
        <p:spPr/>
        <p:txBody>
          <a:bodyPr/>
          <a:lstStyle/>
          <a:p>
            <a:r>
              <a:rPr lang="en-GB" altLang="en-US"/>
              <a:t>Are there areas that are disproportionately slow, or cause parallelizable work to halt or be deferred? For example, I/O is usually something that slows a program down. </a:t>
            </a:r>
            <a:endParaRPr lang="fr-FR" altLang="en-US"/>
          </a:p>
          <a:p>
            <a:r>
              <a:rPr lang="en-GB" altLang="en-US"/>
              <a:t>May be possible to restructure the program or use a different algorithm to reduce or eliminate unnecessary slow areas</a:t>
            </a:r>
            <a:endParaRPr lang="fr-FR" altLang="en-US"/>
          </a:p>
        </p:txBody>
      </p:sp>
    </p:spTree>
    <p:extLst>
      <p:ext uri="{BB962C8B-B14F-4D97-AF65-F5344CB8AC3E}">
        <p14:creationId xmlns:p14="http://schemas.microsoft.com/office/powerpoint/2010/main" val="234888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fr-FR" altLang="en-US" dirty="0" smtClean="0"/>
              <a:t>Introduction to </a:t>
            </a:r>
            <a:r>
              <a:rPr lang="fr-FR" altLang="en-US" dirty="0" err="1" smtClean="0"/>
              <a:t>Parallel</a:t>
            </a:r>
            <a:r>
              <a:rPr lang="fr-FR" altLang="en-US" smtClean="0"/>
              <a:t> </a:t>
            </a:r>
            <a:r>
              <a:rPr lang="fr-FR" altLang="en-US" err="1" smtClean="0"/>
              <a:t>Computing</a:t>
            </a:r>
            <a:endParaRPr lang="fr-FR" altLang="en-US"/>
          </a:p>
        </p:txBody>
      </p:sp>
      <p:sp>
        <p:nvSpPr>
          <p:cNvPr id="26627" name="Rectangle 3"/>
          <p:cNvSpPr>
            <a:spLocks noGrp="1" noChangeArrowheads="1"/>
          </p:cNvSpPr>
          <p:nvPr>
            <p:ph type="body" idx="1"/>
          </p:nvPr>
        </p:nvSpPr>
        <p:spPr/>
        <p:txBody>
          <a:bodyPr/>
          <a:lstStyle/>
          <a:p>
            <a:r>
              <a:rPr lang="en-GB" altLang="en-US"/>
              <a:t>Traditionally, software has been written for </a:t>
            </a:r>
            <a:r>
              <a:rPr lang="en-GB" altLang="en-US" b="1" i="1"/>
              <a:t>serial</a:t>
            </a:r>
            <a:r>
              <a:rPr lang="en-GB" altLang="en-US"/>
              <a:t> computation: </a:t>
            </a:r>
            <a:endParaRPr lang="fr-FR" altLang="en-US"/>
          </a:p>
          <a:p>
            <a:pPr lvl="1"/>
            <a:r>
              <a:rPr lang="en-GB" altLang="en-US"/>
              <a:t>To be run on a single computer having a single Central Processing Unit (CPU); </a:t>
            </a:r>
            <a:endParaRPr lang="fr-FR" altLang="en-US"/>
          </a:p>
          <a:p>
            <a:pPr lvl="1"/>
            <a:r>
              <a:rPr lang="en-GB" altLang="en-US"/>
              <a:t>A problem is broken into a discrete series of instructions. </a:t>
            </a:r>
            <a:endParaRPr lang="fr-FR" altLang="en-US"/>
          </a:p>
          <a:p>
            <a:pPr lvl="1"/>
            <a:r>
              <a:rPr lang="en-GB" altLang="en-US"/>
              <a:t>Instructions are executed one after another. </a:t>
            </a:r>
            <a:endParaRPr lang="fr-FR" altLang="en-US"/>
          </a:p>
          <a:p>
            <a:pPr lvl="1"/>
            <a:r>
              <a:rPr lang="en-GB" altLang="en-US"/>
              <a:t>Only one instruction may execute at any moment in time. </a:t>
            </a:r>
            <a:endParaRPr lang="fr-FR" altLang="en-US"/>
          </a:p>
          <a:p>
            <a:endParaRPr lang="fr-FR" altLang="en-US"/>
          </a:p>
        </p:txBody>
      </p:sp>
      <p:pic>
        <p:nvPicPr>
          <p:cNvPr id="26628" name="Picture 4" descr="Serial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4076700"/>
            <a:ext cx="57499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2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0" y="1"/>
            <a:ext cx="6096000" cy="1690688"/>
          </a:xfrm>
        </p:spPr>
        <p:txBody>
          <a:bodyPr/>
          <a:lstStyle/>
          <a:p>
            <a:r>
              <a:rPr lang="fr-FR" altLang="en-US"/>
              <a:t>Domain </a:t>
            </a:r>
            <a:r>
              <a:rPr lang="fr-FR" altLang="en-US" err="1"/>
              <a:t>Decomposition</a:t>
            </a:r>
            <a:endParaRPr lang="fr-FR" altLang="en-US"/>
          </a:p>
        </p:txBody>
      </p:sp>
      <p:sp>
        <p:nvSpPr>
          <p:cNvPr id="116739" name="Rectangle 3"/>
          <p:cNvSpPr>
            <a:spLocks noGrp="1" noChangeArrowheads="1"/>
          </p:cNvSpPr>
          <p:nvPr>
            <p:ph type="body" idx="1"/>
          </p:nvPr>
        </p:nvSpPr>
        <p:spPr>
          <a:xfrm>
            <a:off x="0" y="1825625"/>
            <a:ext cx="6096000" cy="4351338"/>
          </a:xfrm>
        </p:spPr>
        <p:txBody>
          <a:bodyPr>
            <a:normAutofit/>
          </a:bodyPr>
          <a:lstStyle/>
          <a:p>
            <a:r>
              <a:rPr lang="en-GB" altLang="ja-JP" sz="2000"/>
              <a:t>In this type of partitioning, the data associated with a problem is decomposed. Each parallel task then works on a portion of of the data.</a:t>
            </a:r>
            <a:endParaRPr lang="fr-FR" altLang="en-US" sz="2000"/>
          </a:p>
        </p:txBody>
      </p:sp>
      <p:pic>
        <p:nvPicPr>
          <p:cNvPr id="116740" name="Picture 4" descr="domain_de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24" y="3685583"/>
            <a:ext cx="50895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6096000" y="1"/>
            <a:ext cx="6096000" cy="1145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ltLang="ja-JP" err="1" smtClean="0"/>
              <a:t>Functional</a:t>
            </a:r>
            <a:r>
              <a:rPr lang="fr-FR" altLang="ja-JP" smtClean="0"/>
              <a:t> </a:t>
            </a:r>
            <a:r>
              <a:rPr lang="fr-FR" altLang="ja-JP" err="1" smtClean="0"/>
              <a:t>Decomposition</a:t>
            </a:r>
            <a:endParaRPr lang="fr-FR" altLang="en-US"/>
          </a:p>
        </p:txBody>
      </p:sp>
      <p:sp>
        <p:nvSpPr>
          <p:cNvPr id="6" name="Rectangle 3"/>
          <p:cNvSpPr txBox="1">
            <a:spLocks noChangeArrowheads="1"/>
          </p:cNvSpPr>
          <p:nvPr/>
        </p:nvSpPr>
        <p:spPr>
          <a:xfrm>
            <a:off x="6096000" y="1145753"/>
            <a:ext cx="6096000" cy="4505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ja-JP" sz="2000" smtClean="0"/>
              <a:t>Functional decomposition lends itself well to problems that can be split into different tasks. </a:t>
            </a:r>
            <a:r>
              <a:rPr lang="fr-FR" altLang="ja-JP" sz="2000" smtClean="0"/>
              <a:t>For </a:t>
            </a:r>
            <a:r>
              <a:rPr lang="fr-FR" altLang="ja-JP" sz="2000" err="1" smtClean="0"/>
              <a:t>example</a:t>
            </a:r>
            <a:endParaRPr lang="fr-FR" altLang="ja-JP" sz="2000" smtClean="0"/>
          </a:p>
          <a:p>
            <a:pPr lvl="1"/>
            <a:r>
              <a:rPr lang="fr-FR" altLang="en-US" sz="2000" err="1" smtClean="0"/>
              <a:t>Ecosystem</a:t>
            </a:r>
            <a:r>
              <a:rPr lang="fr-FR" altLang="en-US" sz="2000" smtClean="0"/>
              <a:t> </a:t>
            </a:r>
            <a:r>
              <a:rPr lang="fr-FR" altLang="en-US" sz="2000" err="1" smtClean="0"/>
              <a:t>Modeling</a:t>
            </a:r>
            <a:endParaRPr lang="fr-FR" altLang="en-US" sz="2000" smtClean="0"/>
          </a:p>
          <a:p>
            <a:pPr lvl="1"/>
            <a:r>
              <a:rPr lang="fr-FR" altLang="en-US" sz="2000" smtClean="0"/>
              <a:t>Signal </a:t>
            </a:r>
            <a:r>
              <a:rPr lang="fr-FR" altLang="en-US" sz="2000" err="1" smtClean="0"/>
              <a:t>Processing</a:t>
            </a:r>
            <a:endParaRPr lang="fr-FR" altLang="en-US" sz="2000" smtClean="0"/>
          </a:p>
          <a:p>
            <a:pPr lvl="1"/>
            <a:r>
              <a:rPr lang="fr-FR" altLang="en-US" sz="2000" err="1" smtClean="0"/>
              <a:t>Climate</a:t>
            </a:r>
            <a:r>
              <a:rPr lang="fr-FR" altLang="en-US" sz="2000" smtClean="0"/>
              <a:t> </a:t>
            </a:r>
            <a:r>
              <a:rPr lang="fr-FR" altLang="en-US" sz="2000" err="1" smtClean="0"/>
              <a:t>Modeling</a:t>
            </a:r>
            <a:endParaRPr lang="fr-FR" altLang="en-US" sz="2000"/>
          </a:p>
        </p:txBody>
      </p:sp>
      <p:pic>
        <p:nvPicPr>
          <p:cNvPr id="7" name="Picture 4" descr="functional_decomp"/>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8361" y="3429000"/>
            <a:ext cx="5106988"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94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0"/>
            <a:ext cx="10515600" cy="1325563"/>
          </a:xfrm>
        </p:spPr>
        <p:txBody>
          <a:bodyPr/>
          <a:lstStyle/>
          <a:p>
            <a:r>
              <a:rPr lang="fr-FR" altLang="ja-JP" err="1"/>
              <a:t>Who</a:t>
            </a:r>
            <a:r>
              <a:rPr lang="fr-FR" altLang="ja-JP"/>
              <a:t> </a:t>
            </a:r>
            <a:r>
              <a:rPr lang="fr-FR" altLang="ja-JP" err="1"/>
              <a:t>Needs</a:t>
            </a:r>
            <a:r>
              <a:rPr lang="fr-FR" altLang="ja-JP"/>
              <a:t> Communications?</a:t>
            </a:r>
            <a:endParaRPr lang="fr-FR" altLang="en-US"/>
          </a:p>
        </p:txBody>
      </p:sp>
      <p:sp>
        <p:nvSpPr>
          <p:cNvPr id="122883" name="Rectangle 3"/>
          <p:cNvSpPr>
            <a:spLocks noGrp="1" noChangeArrowheads="1"/>
          </p:cNvSpPr>
          <p:nvPr>
            <p:ph type="body" idx="1"/>
          </p:nvPr>
        </p:nvSpPr>
        <p:spPr>
          <a:xfrm>
            <a:off x="0" y="1325562"/>
            <a:ext cx="12192000" cy="5532437"/>
          </a:xfrm>
        </p:spPr>
        <p:txBody>
          <a:bodyPr>
            <a:normAutofit/>
          </a:bodyPr>
          <a:lstStyle/>
          <a:p>
            <a:pPr>
              <a:lnSpc>
                <a:spcPct val="90000"/>
              </a:lnSpc>
            </a:pPr>
            <a:r>
              <a:rPr lang="en-GB" altLang="ja-JP" sz="2000"/>
              <a:t>The need for communications between tasks depends upon your problem</a:t>
            </a:r>
            <a:endParaRPr lang="fr-FR" altLang="ja-JP" sz="2000"/>
          </a:p>
          <a:p>
            <a:pPr>
              <a:lnSpc>
                <a:spcPct val="90000"/>
              </a:lnSpc>
            </a:pPr>
            <a:r>
              <a:rPr lang="fr-FR" altLang="en-US" sz="2000" b="1"/>
              <a:t>You DON'T </a:t>
            </a:r>
            <a:r>
              <a:rPr lang="fr-FR" altLang="en-US" sz="2000" b="1" err="1"/>
              <a:t>need</a:t>
            </a:r>
            <a:r>
              <a:rPr lang="fr-FR" altLang="en-US" sz="2000" b="1"/>
              <a:t> communications</a:t>
            </a:r>
            <a:r>
              <a:rPr lang="fr-FR" altLang="en-US" sz="2000"/>
              <a:t> </a:t>
            </a:r>
          </a:p>
          <a:p>
            <a:pPr lvl="1">
              <a:lnSpc>
                <a:spcPct val="90000"/>
              </a:lnSpc>
            </a:pPr>
            <a:r>
              <a:rPr lang="en-GB" altLang="en-US" sz="2000"/>
              <a:t>Some types of problems can be decomposed and executed in parallel with virtually no need for tasks to share data. For example, imagine an image processing operation where every pixel in a black and white image needs to have its </a:t>
            </a:r>
            <a:r>
              <a:rPr lang="en-GB" altLang="en-US" sz="2000" err="1"/>
              <a:t>color</a:t>
            </a:r>
            <a:r>
              <a:rPr lang="en-GB" altLang="en-US" sz="2000"/>
              <a:t> reversed. The image data can easily be distributed to multiple tasks that then act independently of each other to do their portion of the work. </a:t>
            </a:r>
            <a:endParaRPr lang="fr-FR" altLang="en-US" sz="2000"/>
          </a:p>
          <a:p>
            <a:pPr lvl="1">
              <a:lnSpc>
                <a:spcPct val="90000"/>
              </a:lnSpc>
            </a:pPr>
            <a:r>
              <a:rPr lang="en-GB" altLang="en-US" sz="2000"/>
              <a:t>These types of problems are often called </a:t>
            </a:r>
            <a:r>
              <a:rPr lang="en-GB" altLang="en-US" sz="2000" b="1" i="1"/>
              <a:t>embarrassingly parallel</a:t>
            </a:r>
            <a:r>
              <a:rPr lang="en-GB" altLang="en-US" sz="2000"/>
              <a:t> because they are so straight-forward. </a:t>
            </a:r>
            <a:r>
              <a:rPr lang="fr-FR" altLang="en-US" sz="2000" err="1"/>
              <a:t>Very</a:t>
            </a:r>
            <a:r>
              <a:rPr lang="fr-FR" altLang="en-US" sz="2000"/>
              <a:t> </a:t>
            </a:r>
            <a:r>
              <a:rPr lang="fr-FR" altLang="en-US" sz="2000" err="1"/>
              <a:t>little</a:t>
            </a:r>
            <a:r>
              <a:rPr lang="fr-FR" altLang="en-US" sz="2000"/>
              <a:t> inter-</a:t>
            </a:r>
            <a:r>
              <a:rPr lang="fr-FR" altLang="en-US" sz="2000" err="1"/>
              <a:t>task</a:t>
            </a:r>
            <a:r>
              <a:rPr lang="fr-FR" altLang="en-US" sz="2000"/>
              <a:t> communication </a:t>
            </a:r>
            <a:r>
              <a:rPr lang="fr-FR" altLang="en-US" sz="2000" err="1"/>
              <a:t>is</a:t>
            </a:r>
            <a:r>
              <a:rPr lang="fr-FR" altLang="en-US" sz="2000"/>
              <a:t> </a:t>
            </a:r>
            <a:r>
              <a:rPr lang="fr-FR" altLang="en-US" sz="2000" err="1"/>
              <a:t>required</a:t>
            </a:r>
            <a:r>
              <a:rPr lang="fr-FR" altLang="en-US" sz="2000"/>
              <a:t>. </a:t>
            </a:r>
          </a:p>
          <a:p>
            <a:pPr>
              <a:lnSpc>
                <a:spcPct val="90000"/>
              </a:lnSpc>
            </a:pPr>
            <a:r>
              <a:rPr lang="fr-FR" altLang="en-US" sz="2000" b="1"/>
              <a:t>You DO </a:t>
            </a:r>
            <a:r>
              <a:rPr lang="fr-FR" altLang="en-US" sz="2000" b="1" err="1"/>
              <a:t>need</a:t>
            </a:r>
            <a:r>
              <a:rPr lang="fr-FR" altLang="en-US" sz="2000" b="1"/>
              <a:t> communications</a:t>
            </a:r>
            <a:r>
              <a:rPr lang="fr-FR" altLang="en-US" sz="2000"/>
              <a:t> </a:t>
            </a:r>
          </a:p>
          <a:p>
            <a:pPr lvl="1">
              <a:lnSpc>
                <a:spcPct val="90000"/>
              </a:lnSpc>
            </a:pPr>
            <a:r>
              <a:rPr lang="en-GB" altLang="en-US" sz="2000"/>
              <a:t>Most parallel applications are not quite so simple, and do require tasks to share data with each other. For example, a 3-D heat diffusion problem requires a task to know the temperatures calculated by the tasks that have </a:t>
            </a:r>
            <a:r>
              <a:rPr lang="en-GB" altLang="en-US" sz="2000" err="1"/>
              <a:t>neighboring</a:t>
            </a:r>
            <a:r>
              <a:rPr lang="en-GB" altLang="en-US" sz="2000"/>
              <a:t> data. Changes to </a:t>
            </a:r>
            <a:r>
              <a:rPr lang="en-GB" altLang="en-US" sz="2000" err="1"/>
              <a:t>neighboring</a:t>
            </a:r>
            <a:r>
              <a:rPr lang="en-GB" altLang="en-US" sz="2000"/>
              <a:t> data has a direct effect on that task's data. </a:t>
            </a:r>
            <a:endParaRPr lang="fr-FR" altLang="en-US" sz="2000"/>
          </a:p>
        </p:txBody>
      </p:sp>
    </p:spTree>
    <p:extLst>
      <p:ext uri="{BB962C8B-B14F-4D97-AF65-F5344CB8AC3E}">
        <p14:creationId xmlns:p14="http://schemas.microsoft.com/office/powerpoint/2010/main" val="905568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altLang="ja-JP" dirty="0"/>
              <a:t>Factors to Consider </a:t>
            </a:r>
            <a:r>
              <a:rPr lang="fr-FR" altLang="ja-JP" dirty="0" smtClean="0"/>
              <a:t> </a:t>
            </a:r>
            <a:endParaRPr lang="fr-FR" altLang="en-US" dirty="0"/>
          </a:p>
        </p:txBody>
      </p:sp>
      <p:sp>
        <p:nvSpPr>
          <p:cNvPr id="123907" name="Rectangle 3"/>
          <p:cNvSpPr>
            <a:spLocks noGrp="1" noChangeArrowheads="1"/>
          </p:cNvSpPr>
          <p:nvPr>
            <p:ph type="body" idx="1"/>
          </p:nvPr>
        </p:nvSpPr>
        <p:spPr>
          <a:xfrm>
            <a:off x="838200" y="2906937"/>
            <a:ext cx="10515600" cy="3270026"/>
          </a:xfrm>
        </p:spPr>
        <p:txBody>
          <a:bodyPr/>
          <a:lstStyle/>
          <a:p>
            <a:pPr>
              <a:lnSpc>
                <a:spcPct val="90000"/>
              </a:lnSpc>
            </a:pPr>
            <a:r>
              <a:rPr lang="fr-FR" altLang="en-US" b="1" dirty="0" err="1" smtClean="0"/>
              <a:t>Cost</a:t>
            </a:r>
            <a:r>
              <a:rPr lang="fr-FR" altLang="en-US" b="1" dirty="0" smtClean="0"/>
              <a:t> </a:t>
            </a:r>
            <a:r>
              <a:rPr lang="fr-FR" altLang="en-US" b="1" dirty="0"/>
              <a:t>of </a:t>
            </a:r>
            <a:r>
              <a:rPr lang="fr-FR" altLang="en-US" b="1" dirty="0" smtClean="0"/>
              <a:t>communications</a:t>
            </a:r>
          </a:p>
          <a:p>
            <a:r>
              <a:rPr lang="fr-FR" altLang="en-US" b="1" dirty="0" err="1"/>
              <a:t>Latency</a:t>
            </a:r>
            <a:r>
              <a:rPr lang="fr-FR" altLang="en-US" b="1" dirty="0"/>
              <a:t> vs. </a:t>
            </a:r>
            <a:r>
              <a:rPr lang="fr-FR" altLang="en-US" b="1" dirty="0" err="1"/>
              <a:t>Bandwidth</a:t>
            </a:r>
            <a:r>
              <a:rPr lang="fr-FR" altLang="en-US" dirty="0"/>
              <a:t> </a:t>
            </a:r>
          </a:p>
          <a:p>
            <a:r>
              <a:rPr lang="fr-FR" altLang="en-US" dirty="0" smtClean="0"/>
              <a:t> </a:t>
            </a:r>
            <a:r>
              <a:rPr lang="fr-FR" altLang="en-US" b="1" dirty="0" err="1"/>
              <a:t>Visibility</a:t>
            </a:r>
            <a:r>
              <a:rPr lang="fr-FR" altLang="en-US" b="1" dirty="0"/>
              <a:t> of communications</a:t>
            </a:r>
            <a:r>
              <a:rPr lang="fr-FR" altLang="en-US" dirty="0"/>
              <a:t> (explicit vs. transparent</a:t>
            </a:r>
            <a:r>
              <a:rPr lang="fr-FR" altLang="en-US" dirty="0" smtClean="0"/>
              <a:t>)</a:t>
            </a:r>
          </a:p>
          <a:p>
            <a:r>
              <a:rPr lang="fr-FR" altLang="en-US" b="1" dirty="0" err="1"/>
              <a:t>Synchronous</a:t>
            </a:r>
            <a:r>
              <a:rPr lang="fr-FR" altLang="en-US" b="1" dirty="0"/>
              <a:t> vs. </a:t>
            </a:r>
            <a:r>
              <a:rPr lang="fr-FR" altLang="en-US" b="1" dirty="0" err="1"/>
              <a:t>asynchronous</a:t>
            </a:r>
            <a:r>
              <a:rPr lang="fr-FR" altLang="en-US" b="1" dirty="0"/>
              <a:t> communications</a:t>
            </a:r>
            <a:r>
              <a:rPr lang="fr-FR" altLang="en-US" dirty="0"/>
              <a:t> </a:t>
            </a:r>
            <a:r>
              <a:rPr lang="fr-FR" altLang="en-US" dirty="0" smtClean="0"/>
              <a:t>(</a:t>
            </a:r>
            <a:r>
              <a:rPr lang="fr-FR" altLang="en-US" dirty="0" err="1" smtClean="0"/>
              <a:t>blocking</a:t>
            </a:r>
            <a:r>
              <a:rPr lang="fr-FR" altLang="en-US" dirty="0" smtClean="0"/>
              <a:t>)</a:t>
            </a:r>
          </a:p>
          <a:p>
            <a:r>
              <a:rPr lang="fr-FR" altLang="en-US" b="1" dirty="0"/>
              <a:t>Scope of communications</a:t>
            </a:r>
            <a:r>
              <a:rPr lang="fr-FR" altLang="en-US" dirty="0"/>
              <a:t>  (point-to-point, collective</a:t>
            </a:r>
            <a:r>
              <a:rPr lang="fr-FR" altLang="en-US" dirty="0" smtClean="0"/>
              <a:t>)</a:t>
            </a:r>
          </a:p>
          <a:p>
            <a:r>
              <a:rPr lang="fr-FR" altLang="en-US" b="1" dirty="0" err="1"/>
              <a:t>Efficiency</a:t>
            </a:r>
            <a:r>
              <a:rPr lang="fr-FR" altLang="en-US" b="1" dirty="0"/>
              <a:t> of communications</a:t>
            </a:r>
            <a:r>
              <a:rPr lang="fr-FR" altLang="en-US" dirty="0"/>
              <a:t> (message passing </a:t>
            </a:r>
            <a:r>
              <a:rPr lang="fr-FR" altLang="en-US" dirty="0" err="1"/>
              <a:t>mechanisms</a:t>
            </a:r>
            <a:r>
              <a:rPr lang="fr-FR" altLang="en-US" dirty="0" smtClean="0"/>
              <a:t>)</a:t>
            </a:r>
            <a:endParaRPr lang="fr-FR" altLang="en-US" dirty="0"/>
          </a:p>
          <a:p>
            <a:endParaRPr lang="fr-FR" altLang="en-US" dirty="0"/>
          </a:p>
          <a:p>
            <a:pPr>
              <a:lnSpc>
                <a:spcPct val="90000"/>
              </a:lnSpc>
            </a:pPr>
            <a:endParaRPr lang="fr-FR" altLang="en-US" dirty="0"/>
          </a:p>
        </p:txBody>
      </p:sp>
      <p:pic>
        <p:nvPicPr>
          <p:cNvPr id="5" name="Picture 4" descr="Collective communications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731" y="581846"/>
            <a:ext cx="3404054" cy="269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17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0" y="-25714"/>
            <a:ext cx="10515600" cy="1325563"/>
          </a:xfrm>
        </p:spPr>
        <p:txBody>
          <a:bodyPr/>
          <a:lstStyle/>
          <a:p>
            <a:r>
              <a:rPr lang="fr-FR" altLang="ja-JP"/>
              <a:t>Amdahl's Law</a:t>
            </a:r>
            <a:endParaRPr lang="fr-FR" altLang="en-US"/>
          </a:p>
        </p:txBody>
      </p:sp>
      <p:sp>
        <p:nvSpPr>
          <p:cNvPr id="148483" name="Rectangle 3"/>
          <p:cNvSpPr>
            <a:spLocks noGrp="1" noChangeArrowheads="1"/>
          </p:cNvSpPr>
          <p:nvPr>
            <p:ph type="body" idx="1"/>
          </p:nvPr>
        </p:nvSpPr>
        <p:spPr>
          <a:xfrm>
            <a:off x="499068" y="2673282"/>
            <a:ext cx="5596932" cy="3405971"/>
          </a:xfrm>
        </p:spPr>
        <p:txBody>
          <a:bodyPr/>
          <a:lstStyle/>
          <a:p>
            <a:pPr>
              <a:buFont typeface="Webdings" charset="2"/>
              <a:buNone/>
            </a:pPr>
            <a:r>
              <a:rPr lang="fr-FR" altLang="en-US" sz="1600" b="1" dirty="0">
                <a:latin typeface="Courier New" charset="0"/>
              </a:rPr>
              <a:t>                            1</a:t>
            </a:r>
          </a:p>
          <a:p>
            <a:pPr lvl="3">
              <a:buFontTx/>
              <a:buNone/>
            </a:pPr>
            <a:r>
              <a:rPr lang="fr-FR" altLang="en-US" b="1" dirty="0" err="1">
                <a:latin typeface="Courier New" charset="0"/>
              </a:rPr>
              <a:t>speedup</a:t>
            </a:r>
            <a:r>
              <a:rPr lang="fr-FR" altLang="en-US" b="1" dirty="0">
                <a:latin typeface="Courier New" charset="0"/>
              </a:rPr>
              <a:t>   =   --------</a:t>
            </a:r>
          </a:p>
          <a:p>
            <a:pPr lvl="3">
              <a:buFontTx/>
              <a:buNone/>
            </a:pPr>
            <a:r>
              <a:rPr lang="fr-FR" altLang="en-US" b="1" dirty="0">
                <a:latin typeface="Courier New" charset="0"/>
              </a:rPr>
              <a:t>               1  - </a:t>
            </a:r>
            <a:r>
              <a:rPr lang="fr-FR" altLang="en-US" b="1" dirty="0" smtClean="0">
                <a:latin typeface="Courier New" charset="0"/>
              </a:rPr>
              <a:t>P</a:t>
            </a:r>
            <a:endParaRPr lang="en-GB" altLang="en-US" dirty="0"/>
          </a:p>
          <a:p>
            <a:r>
              <a:rPr lang="en-GB" altLang="en-US" sz="2000" dirty="0"/>
              <a:t>If none of the code can be parallelized, P = 0 and the speedup = 1 (no speedup</a:t>
            </a:r>
            <a:r>
              <a:rPr lang="en-GB" altLang="en-US" sz="2000" dirty="0" smtClean="0"/>
              <a:t>).</a:t>
            </a:r>
            <a:br>
              <a:rPr lang="en-GB" altLang="en-US" sz="2000" dirty="0" smtClean="0"/>
            </a:br>
            <a:r>
              <a:rPr lang="en-GB" altLang="en-US" sz="2000" dirty="0" smtClean="0"/>
              <a:t>If </a:t>
            </a:r>
            <a:r>
              <a:rPr lang="en-GB" altLang="en-US" sz="2000" dirty="0"/>
              <a:t>all of the code is parallelized, P = 1 and the speedup is infinite (in theory). </a:t>
            </a:r>
            <a:endParaRPr lang="fr-FR" altLang="en-US" sz="2000" dirty="0"/>
          </a:p>
          <a:p>
            <a:r>
              <a:rPr lang="en-GB" altLang="en-US" sz="2000" dirty="0"/>
              <a:t>If 50% of the code can be parallelized, maximum speedup = 2, meaning the code will run twice as fast. </a:t>
            </a:r>
            <a:endParaRPr lang="fr-FR" altLang="en-US" sz="2000" dirty="0"/>
          </a:p>
        </p:txBody>
      </p:sp>
      <p:pic>
        <p:nvPicPr>
          <p:cNvPr id="14848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915" t="31111" r="11031" b="5902"/>
          <a:stretch>
            <a:fillRect/>
          </a:stretch>
        </p:blipFill>
        <p:spPr bwMode="auto">
          <a:xfrm>
            <a:off x="6326710" y="261258"/>
            <a:ext cx="5178653" cy="345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8485" name="Text Box 5"/>
          <p:cNvSpPr txBox="1">
            <a:spLocks noChangeArrowheads="1"/>
          </p:cNvSpPr>
          <p:nvPr/>
        </p:nvSpPr>
        <p:spPr bwMode="auto">
          <a:xfrm>
            <a:off x="268358" y="1057207"/>
            <a:ext cx="45561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20000"/>
              </a:spcBef>
              <a:buClr>
                <a:srgbClr val="E47C23"/>
              </a:buClr>
              <a:buSzPct val="80000"/>
              <a:buFont typeface="Webdings" charset="2"/>
              <a:buChar char="&lt;"/>
            </a:pPr>
            <a:r>
              <a:rPr lang="en-GB" altLang="en-US" sz="2000">
                <a:hlinkClick r:id="rId3"/>
              </a:rPr>
              <a:t>Amdahl's Law</a:t>
            </a:r>
            <a:r>
              <a:rPr lang="en-GB" altLang="en-US" sz="2000"/>
              <a:t> states that potential program speedup is defined by the fraction of code (P) that can be parallelized:</a:t>
            </a:r>
            <a:endParaRPr lang="fr-FR" altLang="en-US" sz="2000" dirty="0"/>
          </a:p>
          <a:p>
            <a:endParaRPr lang="fr-FR" altLang="en-US" sz="2000" dirty="0"/>
          </a:p>
        </p:txBody>
      </p:sp>
      <p:sp>
        <p:nvSpPr>
          <p:cNvPr id="8" name="Text Box 4"/>
          <p:cNvSpPr txBox="1">
            <a:spLocks noChangeArrowheads="1"/>
          </p:cNvSpPr>
          <p:nvPr/>
        </p:nvSpPr>
        <p:spPr bwMode="auto">
          <a:xfrm>
            <a:off x="6502593" y="3757893"/>
            <a:ext cx="5440362"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en-US" sz="1600" dirty="0">
                <a:latin typeface="Courier New" charset="0"/>
              </a:rPr>
              <a:t>                        </a:t>
            </a:r>
            <a:r>
              <a:rPr lang="en-GB" altLang="en-US" sz="1600" b="1" dirty="0">
                <a:latin typeface="Courier New" charset="0"/>
              </a:rPr>
              <a:t>speedup</a:t>
            </a:r>
          </a:p>
          <a:p>
            <a:r>
              <a:rPr lang="en-GB" altLang="en-US" sz="1600" b="1" dirty="0">
                <a:latin typeface="Courier New" charset="0"/>
              </a:rPr>
              <a:t>           --------------------------------</a:t>
            </a:r>
          </a:p>
          <a:p>
            <a:r>
              <a:rPr lang="en-GB" altLang="en-US" sz="1600" b="1" dirty="0">
                <a:latin typeface="Courier New" charset="0"/>
              </a:rPr>
              <a:t>  N        P = .50      P = .90     P = .99</a:t>
            </a:r>
          </a:p>
          <a:p>
            <a:r>
              <a:rPr lang="fr-FR" altLang="en-US" sz="1600" b="1" dirty="0">
                <a:latin typeface="Courier New" charset="0"/>
              </a:rPr>
              <a:t>-----      -------      -------     -------</a:t>
            </a:r>
          </a:p>
          <a:p>
            <a:r>
              <a:rPr lang="fr-FR" altLang="en-US" sz="1600" b="1" dirty="0">
                <a:latin typeface="Courier New" charset="0"/>
              </a:rPr>
              <a:t>   10         1.82         5.26        9.17</a:t>
            </a:r>
          </a:p>
          <a:p>
            <a:r>
              <a:rPr lang="fr-FR" altLang="en-US" sz="1600" b="1" dirty="0">
                <a:latin typeface="Courier New" charset="0"/>
              </a:rPr>
              <a:t>  100         1.98         9.17       50.25</a:t>
            </a:r>
          </a:p>
          <a:p>
            <a:r>
              <a:rPr lang="fr-FR" altLang="en-US" sz="1600" b="1" dirty="0">
                <a:latin typeface="Courier New" charset="0"/>
              </a:rPr>
              <a:t> 1000         1.99         9.91       90.99</a:t>
            </a:r>
          </a:p>
          <a:p>
            <a:r>
              <a:rPr lang="fr-FR" altLang="en-US" sz="1600" b="1" dirty="0">
                <a:latin typeface="Courier New" charset="0"/>
              </a:rPr>
              <a:t>10000         1.99         9.91       99.02</a:t>
            </a:r>
          </a:p>
        </p:txBody>
      </p:sp>
    </p:spTree>
    <p:extLst>
      <p:ext uri="{BB962C8B-B14F-4D97-AF65-F5344CB8AC3E}">
        <p14:creationId xmlns:p14="http://schemas.microsoft.com/office/powerpoint/2010/main" val="706342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887"/>
            <a:ext cx="9792069" cy="67342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272" y="0"/>
            <a:ext cx="2495727" cy="3690651"/>
          </a:xfrm>
          <a:prstGeom prst="rect">
            <a:avLst/>
          </a:prstGeom>
        </p:spPr>
      </p:pic>
    </p:spTree>
    <p:extLst>
      <p:ext uri="{BB962C8B-B14F-4D97-AF65-F5344CB8AC3E}">
        <p14:creationId xmlns:p14="http://schemas.microsoft.com/office/powerpoint/2010/main" val="1422551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36058" y="1435865"/>
            <a:ext cx="7519883" cy="3631894"/>
          </a:xfrm>
        </p:spPr>
      </p:pic>
    </p:spTree>
    <p:extLst>
      <p:ext uri="{BB962C8B-B14F-4D97-AF65-F5344CB8AC3E}">
        <p14:creationId xmlns:p14="http://schemas.microsoft.com/office/powerpoint/2010/main" val="580777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Hadoop Eco-system</a:t>
            </a:r>
            <a:endParaRPr lang="en-US"/>
          </a:p>
        </p:txBody>
      </p:sp>
      <p:sp>
        <p:nvSpPr>
          <p:cNvPr id="3" name="Content Placeholder 2"/>
          <p:cNvSpPr>
            <a:spLocks noGrp="1"/>
          </p:cNvSpPr>
          <p:nvPr>
            <p:ph idx="1"/>
          </p:nvPr>
        </p:nvSpPr>
        <p:spPr/>
        <p:txBody>
          <a:bodyPr>
            <a:normAutofit/>
          </a:bodyPr>
          <a:lstStyle/>
          <a:p>
            <a:r>
              <a:rPr lang="en-US" sz="2400"/>
              <a:t>The base Apache Hadoop framework is composed of the following modules:</a:t>
            </a:r>
          </a:p>
          <a:p>
            <a:r>
              <a:rPr lang="en-US" sz="2400" b="1"/>
              <a:t>Hadoop Common</a:t>
            </a:r>
            <a:r>
              <a:rPr lang="en-US" sz="2400"/>
              <a:t> – contains libraries and utilities needed by other Hadoop modules.</a:t>
            </a:r>
          </a:p>
          <a:p>
            <a:r>
              <a:rPr lang="en-US" sz="2400" b="1"/>
              <a:t>Hadoop Distributed File System (HDFS)</a:t>
            </a:r>
            <a:r>
              <a:rPr lang="en-US" sz="2400"/>
              <a:t> – a distributed file-system that stores data on commodity machines, providing very high aggregate bandwidth across the cluster.</a:t>
            </a:r>
          </a:p>
          <a:p>
            <a:r>
              <a:rPr lang="en-US" sz="2400" b="1"/>
              <a:t>Hadoop YARN</a:t>
            </a:r>
            <a:r>
              <a:rPr lang="en-US" sz="2400"/>
              <a:t> – a resource-management platform responsible for managing computing resources in clusters and using them for scheduling of users' applications.</a:t>
            </a:r>
          </a:p>
          <a:p>
            <a:r>
              <a:rPr lang="en-US" sz="2400" b="1"/>
              <a:t>Hadoop </a:t>
            </a:r>
            <a:r>
              <a:rPr lang="en-US" sz="2400" b="1" err="1"/>
              <a:t>MapReduce</a:t>
            </a:r>
            <a:r>
              <a:rPr lang="en-US" sz="2400"/>
              <a:t> – a programming model for large scale data processing.</a:t>
            </a:r>
          </a:p>
        </p:txBody>
      </p:sp>
    </p:spTree>
    <p:extLst>
      <p:ext uri="{BB962C8B-B14F-4D97-AF65-F5344CB8AC3E}">
        <p14:creationId xmlns:p14="http://schemas.microsoft.com/office/powerpoint/2010/main" val="120018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Functionality</a:t>
            </a:r>
            <a:endParaRPr lang="en-US"/>
          </a:p>
        </p:txBody>
      </p:sp>
      <p:sp>
        <p:nvSpPr>
          <p:cNvPr id="3" name="Content Placeholder 2"/>
          <p:cNvSpPr>
            <a:spLocks noGrp="1"/>
          </p:cNvSpPr>
          <p:nvPr>
            <p:ph idx="1"/>
          </p:nvPr>
        </p:nvSpPr>
        <p:spPr/>
        <p:txBody>
          <a:bodyPr/>
          <a:lstStyle/>
          <a:p>
            <a:pPr marL="514350" indent="-514350">
              <a:buFont typeface="+mj-lt"/>
              <a:buAutoNum type="arabicPeriod"/>
            </a:pPr>
            <a:r>
              <a:rPr lang="en-US" b="1" smtClean="0"/>
              <a:t>Data Management</a:t>
            </a:r>
            <a:r>
              <a:rPr lang="en-US" smtClean="0"/>
              <a:t>: YARN, HDFS</a:t>
            </a:r>
          </a:p>
          <a:p>
            <a:pPr marL="514350" indent="-514350">
              <a:buFont typeface="+mj-lt"/>
              <a:buAutoNum type="arabicPeriod"/>
            </a:pPr>
            <a:r>
              <a:rPr lang="en-US" b="1" smtClean="0"/>
              <a:t>Data Access</a:t>
            </a:r>
            <a:r>
              <a:rPr lang="en-US" smtClean="0"/>
              <a:t>: Hive, Pig, </a:t>
            </a:r>
            <a:r>
              <a:rPr lang="en-US" err="1" smtClean="0"/>
              <a:t>MapReduce</a:t>
            </a:r>
            <a:r>
              <a:rPr lang="en-US" smtClean="0"/>
              <a:t>, Spark, Storm, </a:t>
            </a:r>
            <a:r>
              <a:rPr lang="en-US" err="1" smtClean="0"/>
              <a:t>HBase</a:t>
            </a:r>
            <a:r>
              <a:rPr lang="en-US" smtClean="0"/>
              <a:t>, </a:t>
            </a:r>
            <a:r>
              <a:rPr lang="en-US" err="1" smtClean="0"/>
              <a:t>Tez</a:t>
            </a:r>
            <a:r>
              <a:rPr lang="en-US" smtClean="0"/>
              <a:t>, Kafka, </a:t>
            </a:r>
            <a:r>
              <a:rPr lang="en-US" err="1" smtClean="0"/>
              <a:t>Hcatalog</a:t>
            </a:r>
            <a:r>
              <a:rPr lang="en-US" smtClean="0"/>
              <a:t>, Slider, Solar, Mahout, </a:t>
            </a:r>
            <a:r>
              <a:rPr lang="en-US" err="1" smtClean="0"/>
              <a:t>Accumulo</a:t>
            </a:r>
            <a:endParaRPr lang="en-US" smtClean="0"/>
          </a:p>
          <a:p>
            <a:pPr marL="514350" indent="-514350">
              <a:buFont typeface="+mj-lt"/>
              <a:buAutoNum type="arabicPeriod"/>
            </a:pPr>
            <a:r>
              <a:rPr lang="en-US" b="1" smtClean="0"/>
              <a:t>Data Governance and Integration</a:t>
            </a:r>
            <a:r>
              <a:rPr lang="en-US" smtClean="0"/>
              <a:t>: Falcon, Flume, </a:t>
            </a:r>
            <a:r>
              <a:rPr lang="en-US" err="1" smtClean="0"/>
              <a:t>Sqoop</a:t>
            </a:r>
            <a:endParaRPr lang="en-US" smtClean="0"/>
          </a:p>
          <a:p>
            <a:pPr marL="514350" indent="-514350">
              <a:buFont typeface="+mj-lt"/>
              <a:buAutoNum type="arabicPeriod"/>
            </a:pPr>
            <a:r>
              <a:rPr lang="en-US" b="1" smtClean="0"/>
              <a:t>Security:</a:t>
            </a:r>
            <a:r>
              <a:rPr lang="en-US" smtClean="0"/>
              <a:t> Knox, Ranger</a:t>
            </a:r>
          </a:p>
          <a:p>
            <a:pPr marL="514350" indent="-514350">
              <a:buFont typeface="+mj-lt"/>
              <a:buAutoNum type="arabicPeriod"/>
            </a:pPr>
            <a:r>
              <a:rPr lang="en-US" b="1" smtClean="0"/>
              <a:t>Operations:</a:t>
            </a:r>
            <a:r>
              <a:rPr lang="en-US" smtClean="0"/>
              <a:t> </a:t>
            </a:r>
            <a:r>
              <a:rPr lang="en-US" err="1" smtClean="0"/>
              <a:t>Ambari</a:t>
            </a:r>
            <a:r>
              <a:rPr lang="en-US" smtClean="0"/>
              <a:t>, </a:t>
            </a:r>
            <a:r>
              <a:rPr lang="en-US" err="1" smtClean="0"/>
              <a:t>Oozie</a:t>
            </a:r>
            <a:r>
              <a:rPr lang="en-US" smtClean="0"/>
              <a:t>, Zookeeper</a:t>
            </a:r>
          </a:p>
          <a:p>
            <a:pPr marL="514350" indent="-514350">
              <a:buFont typeface="+mj-lt"/>
              <a:buAutoNum type="arabicPeriod"/>
            </a:pPr>
            <a:endParaRPr lang="en-US"/>
          </a:p>
          <a:p>
            <a:pPr marL="0" indent="0">
              <a:buNone/>
            </a:pPr>
            <a:r>
              <a:rPr lang="en-US" smtClean="0">
                <a:hlinkClick r:id="rId2"/>
              </a:rPr>
              <a:t>Description of these components</a:t>
            </a:r>
            <a:endParaRPr lang="en-US" smtClean="0"/>
          </a:p>
          <a:p>
            <a:pPr marL="514350" indent="-514350">
              <a:buFont typeface="+mj-lt"/>
              <a:buAutoNum type="arabicPeriod"/>
            </a:pPr>
            <a:endParaRPr lang="en-US" smtClean="0"/>
          </a:p>
        </p:txBody>
      </p:sp>
    </p:spTree>
    <p:extLst>
      <p:ext uri="{BB962C8B-B14F-4D97-AF65-F5344CB8AC3E}">
        <p14:creationId xmlns:p14="http://schemas.microsoft.com/office/powerpoint/2010/main" val="788551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HDFS + </a:t>
            </a:r>
            <a:r>
              <a:rPr lang="en-US" err="1" smtClean="0"/>
              <a:t>MapReduce</a:t>
            </a:r>
            <a:endParaRPr lang="en-US"/>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a:t>reduce(key2, list&lt;value2&gt;) -&gt; list&lt;value3&gt;</a:t>
            </a:r>
          </a:p>
        </p:txBody>
      </p:sp>
    </p:spTree>
    <p:extLst>
      <p:ext uri="{BB962C8B-B14F-4D97-AF65-F5344CB8AC3E}">
        <p14:creationId xmlns:p14="http://schemas.microsoft.com/office/powerpoint/2010/main" val="144421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158654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fr-FR" altLang="en-US" dirty="0" err="1" smtClean="0"/>
              <a:t>Using</a:t>
            </a:r>
            <a:r>
              <a:rPr lang="fr-FR" altLang="en-US" dirty="0" smtClean="0"/>
              <a:t> multiple processors in </a:t>
            </a:r>
            <a:r>
              <a:rPr lang="fr-FR" altLang="en-US" b="1" dirty="0" err="1" smtClean="0"/>
              <a:t>parallel</a:t>
            </a:r>
            <a:endParaRPr lang="fr-FR" altLang="en-US" b="1" dirty="0"/>
          </a:p>
        </p:txBody>
      </p:sp>
      <p:sp>
        <p:nvSpPr>
          <p:cNvPr id="27651" name="Rectangle 3"/>
          <p:cNvSpPr>
            <a:spLocks noGrp="1" noChangeArrowheads="1"/>
          </p:cNvSpPr>
          <p:nvPr>
            <p:ph type="body" idx="1"/>
          </p:nvPr>
        </p:nvSpPr>
        <p:spPr>
          <a:xfrm>
            <a:off x="2209800" y="1524001"/>
            <a:ext cx="7772400" cy="1833563"/>
          </a:xfrm>
        </p:spPr>
        <p:txBody>
          <a:bodyPr/>
          <a:lstStyle/>
          <a:p>
            <a:pPr>
              <a:lnSpc>
                <a:spcPct val="90000"/>
              </a:lnSpc>
            </a:pPr>
            <a:r>
              <a:rPr lang="en-GB" altLang="en-US" sz="1800"/>
              <a:t>In the simplest sense, </a:t>
            </a:r>
            <a:r>
              <a:rPr lang="en-GB" altLang="en-US" sz="1800" b="1" i="1"/>
              <a:t>parallel computing</a:t>
            </a:r>
            <a:r>
              <a:rPr lang="en-GB" altLang="en-US" sz="1800"/>
              <a:t> is the simultaneous use of multiple compute resources to solve a computational problem. </a:t>
            </a:r>
            <a:endParaRPr lang="fr-FR" altLang="en-US" sz="1800"/>
          </a:p>
          <a:p>
            <a:pPr lvl="1">
              <a:lnSpc>
                <a:spcPct val="90000"/>
              </a:lnSpc>
            </a:pPr>
            <a:r>
              <a:rPr lang="en-GB" altLang="en-US" sz="1600"/>
              <a:t>To be run using multiple CPUs </a:t>
            </a:r>
            <a:endParaRPr lang="fr-FR" altLang="en-US" sz="1600"/>
          </a:p>
          <a:p>
            <a:pPr lvl="1">
              <a:lnSpc>
                <a:spcPct val="90000"/>
              </a:lnSpc>
            </a:pPr>
            <a:r>
              <a:rPr lang="en-GB" altLang="en-US" sz="1600"/>
              <a:t>A problem is broken into discrete parts that can be solved concurrently </a:t>
            </a:r>
            <a:endParaRPr lang="fr-FR" altLang="en-US" sz="1600"/>
          </a:p>
          <a:p>
            <a:pPr lvl="1">
              <a:lnSpc>
                <a:spcPct val="90000"/>
              </a:lnSpc>
            </a:pPr>
            <a:r>
              <a:rPr lang="en-GB" altLang="en-US" sz="1600"/>
              <a:t>Each part is further broken down to a series of instructions </a:t>
            </a:r>
            <a:endParaRPr lang="fr-FR" altLang="en-US" sz="1600"/>
          </a:p>
          <a:p>
            <a:pPr>
              <a:lnSpc>
                <a:spcPct val="90000"/>
              </a:lnSpc>
            </a:pPr>
            <a:r>
              <a:rPr lang="en-GB" altLang="ja-JP" sz="1800"/>
              <a:t>Instructions from each part execute simultaneously on different CPUs </a:t>
            </a:r>
            <a:endParaRPr lang="fr-FR" altLang="en-US" sz="1800"/>
          </a:p>
        </p:txBody>
      </p:sp>
      <p:pic>
        <p:nvPicPr>
          <p:cNvPr id="27652" name="Picture 4" descr="Parallel comput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14" y="3284539"/>
            <a:ext cx="57816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08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0300" y="0"/>
            <a:ext cx="9923662" cy="6858000"/>
          </a:xfrm>
          <a:prstGeom prst="rect">
            <a:avLst/>
          </a:prstGeom>
        </p:spPr>
      </p:pic>
    </p:spTree>
    <p:extLst>
      <p:ext uri="{BB962C8B-B14F-4D97-AF65-F5344CB8AC3E}">
        <p14:creationId xmlns:p14="http://schemas.microsoft.com/office/powerpoint/2010/main" val="856074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2196" y="122080"/>
            <a:ext cx="6442607" cy="6613839"/>
          </a:xfrm>
        </p:spPr>
      </p:pic>
      <p:sp>
        <p:nvSpPr>
          <p:cNvPr id="5" name="TextBox 4"/>
          <p:cNvSpPr txBox="1"/>
          <p:nvPr/>
        </p:nvSpPr>
        <p:spPr>
          <a:xfrm>
            <a:off x="7379201" y="305063"/>
            <a:ext cx="4399142" cy="3323987"/>
          </a:xfrm>
          <a:prstGeom prst="rect">
            <a:avLst/>
          </a:prstGeom>
          <a:noFill/>
        </p:spPr>
        <p:txBody>
          <a:bodyPr wrap="square" rtlCol="0">
            <a:spAutoFit/>
          </a:bodyPr>
          <a:lstStyle/>
          <a:p>
            <a:pPr>
              <a:tabLst>
                <a:tab pos="447675" algn="l"/>
              </a:tabLst>
            </a:pPr>
            <a:r>
              <a:rPr lang="en-US" sz="1400" smtClean="0"/>
              <a:t>Usage: $HADOOP_PREFIX/bin/</a:t>
            </a:r>
            <a:r>
              <a:rPr lang="en-US" sz="1400" err="1" smtClean="0"/>
              <a:t>hadoop</a:t>
            </a:r>
            <a:r>
              <a:rPr lang="en-US" sz="1400" smtClean="0"/>
              <a:t> jar </a:t>
            </a:r>
            <a:r>
              <a:rPr lang="en-US" sz="1400" err="1" smtClean="0"/>
              <a:t>hadoop-streaming.jar</a:t>
            </a:r>
            <a:r>
              <a:rPr lang="en-US" sz="1400" smtClean="0"/>
              <a:t> [options]Options:</a:t>
            </a:r>
          </a:p>
          <a:p>
            <a:pPr>
              <a:tabLst>
                <a:tab pos="447675" algn="l"/>
              </a:tabLst>
            </a:pPr>
            <a:r>
              <a:rPr lang="en-US" sz="1400" smtClean="0"/>
              <a:t> -input</a:t>
            </a:r>
          </a:p>
          <a:p>
            <a:pPr>
              <a:tabLst>
                <a:tab pos="447675" algn="l"/>
              </a:tabLst>
            </a:pPr>
            <a:r>
              <a:rPr lang="en-US" sz="1400"/>
              <a:t>	</a:t>
            </a:r>
            <a:r>
              <a:rPr lang="en-US" sz="1400" smtClean="0"/>
              <a:t>&lt;path&gt; DFS input file(s) for the Map step.</a:t>
            </a:r>
          </a:p>
          <a:p>
            <a:pPr>
              <a:tabLst>
                <a:tab pos="447675" algn="l"/>
              </a:tabLst>
            </a:pPr>
            <a:r>
              <a:rPr lang="en-US" sz="1400" smtClean="0"/>
              <a:t> -output</a:t>
            </a:r>
          </a:p>
          <a:p>
            <a:pPr>
              <a:tabLst>
                <a:tab pos="447675" algn="l"/>
              </a:tabLst>
            </a:pPr>
            <a:r>
              <a:rPr lang="en-US" sz="1400"/>
              <a:t>	</a:t>
            </a:r>
            <a:r>
              <a:rPr lang="en-US" sz="1400" smtClean="0"/>
              <a:t>&lt;path&gt; DFS output directory for the Reduce step.</a:t>
            </a:r>
          </a:p>
          <a:p>
            <a:pPr>
              <a:tabLst>
                <a:tab pos="447675" algn="l"/>
              </a:tabLst>
            </a:pPr>
            <a:r>
              <a:rPr lang="en-US" sz="1400" smtClean="0"/>
              <a:t> -mapper</a:t>
            </a:r>
          </a:p>
          <a:p>
            <a:pPr>
              <a:tabLst>
                <a:tab pos="447675" algn="l"/>
              </a:tabLst>
            </a:pPr>
            <a:r>
              <a:rPr lang="en-US" sz="1400"/>
              <a:t>	</a:t>
            </a:r>
            <a:r>
              <a:rPr lang="en-US" sz="1400" smtClean="0"/>
              <a:t>&lt;</a:t>
            </a:r>
            <a:r>
              <a:rPr lang="en-US" sz="1400" err="1" smtClean="0"/>
              <a:t>cmd|JavaClassName</a:t>
            </a:r>
            <a:r>
              <a:rPr lang="en-US" sz="1400" smtClean="0"/>
              <a:t>&gt; Optional. Command to be run as mapper.</a:t>
            </a:r>
          </a:p>
          <a:p>
            <a:pPr>
              <a:tabLst>
                <a:tab pos="447675" algn="l"/>
              </a:tabLst>
            </a:pPr>
            <a:r>
              <a:rPr lang="en-US" sz="1400" smtClean="0"/>
              <a:t> -combiner</a:t>
            </a:r>
          </a:p>
          <a:p>
            <a:pPr>
              <a:tabLst>
                <a:tab pos="447675" algn="l"/>
              </a:tabLst>
            </a:pPr>
            <a:r>
              <a:rPr lang="en-US" sz="1400"/>
              <a:t>	</a:t>
            </a:r>
            <a:r>
              <a:rPr lang="en-US" sz="1400" smtClean="0"/>
              <a:t>&lt;</a:t>
            </a:r>
            <a:r>
              <a:rPr lang="en-US" sz="1400" err="1" smtClean="0"/>
              <a:t>cmd|JavaClassName</a:t>
            </a:r>
            <a:r>
              <a:rPr lang="en-US" sz="1400" smtClean="0"/>
              <a:t>&gt; Optional. Command to be run as combiner.</a:t>
            </a:r>
          </a:p>
          <a:p>
            <a:pPr>
              <a:tabLst>
                <a:tab pos="447675" algn="l"/>
              </a:tabLst>
            </a:pPr>
            <a:r>
              <a:rPr lang="en-US" sz="1400" smtClean="0"/>
              <a:t> -reducer</a:t>
            </a:r>
          </a:p>
          <a:p>
            <a:pPr>
              <a:tabLst>
                <a:tab pos="447675" algn="l"/>
              </a:tabLst>
            </a:pPr>
            <a:r>
              <a:rPr lang="en-US" sz="1400"/>
              <a:t>	</a:t>
            </a:r>
            <a:r>
              <a:rPr lang="en-US" sz="1400" smtClean="0"/>
              <a:t>&lt;</a:t>
            </a:r>
            <a:r>
              <a:rPr lang="en-US" sz="1400" err="1" smtClean="0"/>
              <a:t>cmd|JavaClassName</a:t>
            </a:r>
            <a:r>
              <a:rPr lang="en-US" sz="1400" smtClean="0"/>
              <a:t>&gt; Optional. Command to be run as reducer.</a:t>
            </a:r>
            <a:endParaRPr lang="en-US" sz="1400"/>
          </a:p>
        </p:txBody>
      </p:sp>
    </p:spTree>
    <p:extLst>
      <p:ext uri="{BB962C8B-B14F-4D97-AF65-F5344CB8AC3E}">
        <p14:creationId xmlns:p14="http://schemas.microsoft.com/office/powerpoint/2010/main" val="16771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179113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Map-Reduce Streaming API</a:t>
            </a:r>
            <a:endParaRPr lang="en-US"/>
          </a:p>
        </p:txBody>
      </p:sp>
      <p:sp>
        <p:nvSpPr>
          <p:cNvPr id="3" name="Content Placeholder 2"/>
          <p:cNvSpPr>
            <a:spLocks noGrp="1"/>
          </p:cNvSpPr>
          <p:nvPr>
            <p:ph idx="1"/>
          </p:nvPr>
        </p:nvSpPr>
        <p:spPr>
          <a:xfrm>
            <a:off x="220337" y="1825624"/>
            <a:ext cx="11754998" cy="4652293"/>
          </a:xfrm>
        </p:spPr>
        <p:txBody>
          <a:bodyPr/>
          <a:lstStyle/>
          <a:p>
            <a:pPr marL="0" indent="0">
              <a:buNone/>
            </a:pPr>
            <a:r>
              <a:rPr lang="en-US" smtClean="0"/>
              <a:t> </a:t>
            </a:r>
            <a:r>
              <a:rPr lang="en-US" sz="2000" smtClean="0">
                <a:latin typeface="Courier" charset="0"/>
                <a:ea typeface="Courier" charset="0"/>
                <a:cs typeface="Courier" charset="0"/>
              </a:rPr>
              <a:t>$ yarn jar /</a:t>
            </a:r>
            <a:r>
              <a:rPr lang="en-US" sz="2000" err="1" smtClean="0">
                <a:latin typeface="Courier" charset="0"/>
                <a:ea typeface="Courier" charset="0"/>
                <a:cs typeface="Courier" charset="0"/>
              </a:rPr>
              <a:t>usr</a:t>
            </a:r>
            <a:r>
              <a:rPr lang="en-US" sz="2000" smtClean="0">
                <a:latin typeface="Courier" charset="0"/>
                <a:ea typeface="Courier" charset="0"/>
                <a:cs typeface="Courier" charset="0"/>
              </a:rPr>
              <a:t>/</a:t>
            </a:r>
            <a:r>
              <a:rPr lang="en-US" sz="2000" err="1" smtClean="0">
                <a:latin typeface="Courier" charset="0"/>
                <a:ea typeface="Courier" charset="0"/>
                <a:cs typeface="Courier" charset="0"/>
              </a:rPr>
              <a:t>hdp</a:t>
            </a:r>
            <a:r>
              <a:rPr lang="en-US" sz="2000" smtClean="0">
                <a:latin typeface="Courier" charset="0"/>
                <a:ea typeface="Courier" charset="0"/>
                <a:cs typeface="Courier" charset="0"/>
              </a:rPr>
              <a:t>/current/</a:t>
            </a:r>
            <a:r>
              <a:rPr lang="en-US" sz="2000" err="1" smtClean="0">
                <a:latin typeface="Courier" charset="0"/>
                <a:ea typeface="Courier" charset="0"/>
                <a:cs typeface="Courier" charset="0"/>
              </a:rPr>
              <a:t>hadoop</a:t>
            </a:r>
            <a:r>
              <a:rPr lang="en-US" sz="2000" smtClean="0">
                <a:latin typeface="Courier" charset="0"/>
                <a:ea typeface="Courier" charset="0"/>
                <a:cs typeface="Courier" charset="0"/>
              </a:rPr>
              <a:t>-</a:t>
            </a:r>
            <a:r>
              <a:rPr lang="en-US" sz="2000" err="1" smtClean="0">
                <a:latin typeface="Courier" charset="0"/>
                <a:ea typeface="Courier" charset="0"/>
                <a:cs typeface="Courier" charset="0"/>
              </a:rPr>
              <a:t>mapreduce</a:t>
            </a:r>
            <a:r>
              <a:rPr lang="en-US" sz="2000" smtClean="0">
                <a:latin typeface="Courier" charset="0"/>
                <a:ea typeface="Courier" charset="0"/>
                <a:cs typeface="Courier" charset="0"/>
              </a:rPr>
              <a:t>-client/</a:t>
            </a:r>
            <a:r>
              <a:rPr lang="en-US" sz="2000" err="1" smtClean="0">
                <a:latin typeface="Courier" charset="0"/>
                <a:ea typeface="Courier" charset="0"/>
                <a:cs typeface="Courier" charset="0"/>
              </a:rPr>
              <a:t>hadoop-streaming.jar</a:t>
            </a:r>
            <a:r>
              <a:rPr lang="en-US" sz="2000" smtClean="0">
                <a:latin typeface="Courier" charset="0"/>
                <a:ea typeface="Courier" charset="0"/>
                <a:cs typeface="Courier" charset="0"/>
              </a:rPr>
              <a:t> \</a:t>
            </a:r>
          </a:p>
          <a:p>
            <a:pPr marL="0" indent="0">
              <a:buNone/>
            </a:pPr>
            <a:r>
              <a:rPr lang="en-US" sz="2000">
                <a:latin typeface="Courier" charset="0"/>
                <a:ea typeface="Courier" charset="0"/>
                <a:cs typeface="Courier" charset="0"/>
              </a:rPr>
              <a:t>	</a:t>
            </a:r>
            <a:r>
              <a:rPr lang="en-US" sz="2000" smtClean="0">
                <a:latin typeface="Courier" charset="0"/>
                <a:ea typeface="Courier" charset="0"/>
                <a:cs typeface="Courier" charset="0"/>
              </a:rPr>
              <a:t>-input /demo/data/Website/Website-Logs/* \</a:t>
            </a:r>
          </a:p>
          <a:p>
            <a:pPr marL="0" indent="0">
              <a:buNone/>
            </a:pPr>
            <a:r>
              <a:rPr lang="en-US" sz="2000">
                <a:latin typeface="Courier" charset="0"/>
                <a:ea typeface="Courier" charset="0"/>
                <a:cs typeface="Courier" charset="0"/>
              </a:rPr>
              <a:t>	</a:t>
            </a:r>
            <a:r>
              <a:rPr lang="en-US" sz="2000" smtClean="0">
                <a:latin typeface="Courier" charset="0"/>
                <a:ea typeface="Courier" charset="0"/>
                <a:cs typeface="Courier" charset="0"/>
              </a:rPr>
              <a:t>-output /home/</a:t>
            </a:r>
            <a:r>
              <a:rPr lang="en-US" sz="2000" err="1" smtClean="0">
                <a:latin typeface="Courier" charset="0"/>
                <a:ea typeface="Courier" charset="0"/>
                <a:cs typeface="Courier" charset="0"/>
              </a:rPr>
              <a:t>pmolnar</a:t>
            </a:r>
            <a:r>
              <a:rPr lang="en-US" sz="2000" smtClean="0">
                <a:latin typeface="Courier" charset="0"/>
                <a:ea typeface="Courier" charset="0"/>
                <a:cs typeface="Courier" charset="0"/>
              </a:rPr>
              <a:t>/</a:t>
            </a:r>
            <a:r>
              <a:rPr lang="en-US" sz="2000" err="1" smtClean="0">
                <a:latin typeface="Courier" charset="0"/>
                <a:ea typeface="Courier" charset="0"/>
                <a:cs typeface="Courier" charset="0"/>
              </a:rPr>
              <a:t>streamout</a:t>
            </a:r>
            <a:r>
              <a:rPr lang="en-US" sz="2000" smtClean="0">
                <a:latin typeface="Courier" charset="0"/>
                <a:ea typeface="Courier" charset="0"/>
                <a:cs typeface="Courier" charset="0"/>
              </a:rPr>
              <a:t> \</a:t>
            </a:r>
          </a:p>
          <a:p>
            <a:pPr marL="0" indent="0">
              <a:buNone/>
            </a:pPr>
            <a:r>
              <a:rPr lang="en-US" sz="2000">
                <a:latin typeface="Courier" charset="0"/>
                <a:ea typeface="Courier" charset="0"/>
                <a:cs typeface="Courier" charset="0"/>
              </a:rPr>
              <a:t>	</a:t>
            </a:r>
            <a:r>
              <a:rPr lang="en-US" sz="2000" smtClean="0">
                <a:latin typeface="Courier" charset="0"/>
                <a:ea typeface="Courier" charset="0"/>
                <a:cs typeface="Courier" charset="0"/>
              </a:rPr>
              <a:t>-mapper /bin/cat \</a:t>
            </a:r>
          </a:p>
          <a:p>
            <a:pPr marL="0" indent="0">
              <a:buNone/>
            </a:pPr>
            <a:r>
              <a:rPr lang="en-US" sz="2000">
                <a:latin typeface="Courier" charset="0"/>
                <a:ea typeface="Courier" charset="0"/>
                <a:cs typeface="Courier" charset="0"/>
              </a:rPr>
              <a:t>	</a:t>
            </a:r>
            <a:r>
              <a:rPr lang="en-US" sz="2000" smtClean="0">
                <a:latin typeface="Courier" charset="0"/>
                <a:ea typeface="Courier" charset="0"/>
                <a:cs typeface="Courier" charset="0"/>
              </a:rPr>
              <a:t>-reducer /bin/cat \</a:t>
            </a:r>
          </a:p>
          <a:p>
            <a:pPr marL="0" indent="0">
              <a:buNone/>
            </a:pPr>
            <a:r>
              <a:rPr lang="en-US" sz="2000">
                <a:latin typeface="Courier" charset="0"/>
                <a:ea typeface="Courier" charset="0"/>
                <a:cs typeface="Courier" charset="0"/>
              </a:rPr>
              <a:t>	</a:t>
            </a:r>
            <a:r>
              <a:rPr lang="en-US" sz="2000" smtClean="0">
                <a:latin typeface="Courier" charset="0"/>
                <a:ea typeface="Courier" charset="0"/>
                <a:cs typeface="Courier" charset="0"/>
              </a:rPr>
              <a:t>-</a:t>
            </a:r>
            <a:r>
              <a:rPr lang="en-US" sz="2000" err="1" smtClean="0">
                <a:latin typeface="Courier" charset="0"/>
                <a:ea typeface="Courier" charset="0"/>
                <a:cs typeface="Courier" charset="0"/>
              </a:rPr>
              <a:t>numReduceTasks</a:t>
            </a:r>
            <a:r>
              <a:rPr lang="en-US" sz="2000" smtClean="0">
                <a:latin typeface="Courier" charset="0"/>
                <a:ea typeface="Courier" charset="0"/>
                <a:cs typeface="Courier" charset="0"/>
              </a:rPr>
              <a:t> 2</a:t>
            </a:r>
          </a:p>
          <a:p>
            <a:pPr marL="0" indent="0">
              <a:buNone/>
            </a:pPr>
            <a:endParaRPr lang="en-US" sz="2000">
              <a:latin typeface="Courier" charset="0"/>
              <a:ea typeface="Courier" charset="0"/>
              <a:cs typeface="Courier" charset="0"/>
            </a:endParaRPr>
          </a:p>
          <a:p>
            <a:pPr marL="0" indent="0">
              <a:buNone/>
            </a:pPr>
            <a:r>
              <a:rPr lang="en-US" sz="2000" smtClean="0">
                <a:latin typeface="Courier" charset="0"/>
                <a:ea typeface="Courier" charset="0"/>
                <a:cs typeface="Courier" charset="0"/>
              </a:rPr>
              <a:t>$ yarn </a:t>
            </a:r>
            <a:r>
              <a:rPr lang="en-US" sz="2000">
                <a:latin typeface="Courier" charset="0"/>
                <a:ea typeface="Courier" charset="0"/>
                <a:cs typeface="Courier" charset="0"/>
              </a:rPr>
              <a:t>jar /</a:t>
            </a:r>
            <a:r>
              <a:rPr lang="en-US" sz="2000" err="1">
                <a:latin typeface="Courier" charset="0"/>
                <a:ea typeface="Courier" charset="0"/>
                <a:cs typeface="Courier" charset="0"/>
              </a:rPr>
              <a:t>usr</a:t>
            </a:r>
            <a:r>
              <a:rPr lang="en-US" sz="2000">
                <a:latin typeface="Courier" charset="0"/>
                <a:ea typeface="Courier" charset="0"/>
                <a:cs typeface="Courier" charset="0"/>
              </a:rPr>
              <a:t>/</a:t>
            </a:r>
            <a:r>
              <a:rPr lang="en-US" sz="2000" err="1">
                <a:latin typeface="Courier" charset="0"/>
                <a:ea typeface="Courier" charset="0"/>
                <a:cs typeface="Courier" charset="0"/>
              </a:rPr>
              <a:t>hdp</a:t>
            </a:r>
            <a:r>
              <a:rPr lang="en-US" sz="2000">
                <a:latin typeface="Courier" charset="0"/>
                <a:ea typeface="Courier" charset="0"/>
                <a:cs typeface="Courier" charset="0"/>
              </a:rPr>
              <a:t>/current/</a:t>
            </a:r>
            <a:r>
              <a:rPr lang="en-US" sz="2000" err="1">
                <a:latin typeface="Courier" charset="0"/>
                <a:ea typeface="Courier" charset="0"/>
                <a:cs typeface="Courier" charset="0"/>
              </a:rPr>
              <a:t>hadoop</a:t>
            </a:r>
            <a:r>
              <a:rPr lang="en-US" sz="2000">
                <a:latin typeface="Courier" charset="0"/>
                <a:ea typeface="Courier" charset="0"/>
                <a:cs typeface="Courier" charset="0"/>
              </a:rPr>
              <a:t>-</a:t>
            </a:r>
            <a:r>
              <a:rPr lang="en-US" sz="2000" err="1">
                <a:latin typeface="Courier" charset="0"/>
                <a:ea typeface="Courier" charset="0"/>
                <a:cs typeface="Courier" charset="0"/>
              </a:rPr>
              <a:t>mapreduce</a:t>
            </a:r>
            <a:r>
              <a:rPr lang="en-US" sz="2000">
                <a:latin typeface="Courier" charset="0"/>
                <a:ea typeface="Courier" charset="0"/>
                <a:cs typeface="Courier" charset="0"/>
              </a:rPr>
              <a:t>-client/</a:t>
            </a:r>
            <a:r>
              <a:rPr lang="en-US" sz="2000" err="1">
                <a:latin typeface="Courier" charset="0"/>
                <a:ea typeface="Courier" charset="0"/>
                <a:cs typeface="Courier" charset="0"/>
              </a:rPr>
              <a:t>hadoop-streaming.jar</a:t>
            </a:r>
            <a:r>
              <a:rPr lang="en-US" sz="2000">
                <a:latin typeface="Courier" charset="0"/>
                <a:ea typeface="Courier" charset="0"/>
                <a:cs typeface="Courier" charset="0"/>
              </a:rPr>
              <a:t> </a:t>
            </a:r>
            <a:r>
              <a:rPr lang="en-US" sz="2000" smtClean="0">
                <a:latin typeface="Courier" charset="0"/>
                <a:ea typeface="Courier" charset="0"/>
                <a:cs typeface="Courier" charset="0"/>
              </a:rPr>
              <a:t>\</a:t>
            </a:r>
          </a:p>
          <a:p>
            <a:pPr marL="0" indent="0">
              <a:buNone/>
            </a:pPr>
            <a:r>
              <a:rPr lang="en-US" sz="2000">
                <a:latin typeface="Courier" charset="0"/>
                <a:ea typeface="Courier" charset="0"/>
                <a:cs typeface="Courier" charset="0"/>
              </a:rPr>
              <a:t>	</a:t>
            </a:r>
            <a:r>
              <a:rPr lang="en-US" sz="2000" smtClean="0">
                <a:latin typeface="Courier" charset="0"/>
                <a:ea typeface="Courier" charset="0"/>
                <a:cs typeface="Courier" charset="0"/>
              </a:rPr>
              <a:t>-info</a:t>
            </a:r>
          </a:p>
          <a:p>
            <a:pPr marL="0" indent="0">
              <a:buNone/>
            </a:pPr>
            <a:endParaRPr lang="en-US" sz="2000" smtClean="0">
              <a:latin typeface="Courier" charset="0"/>
              <a:ea typeface="Courier" charset="0"/>
              <a:cs typeface="Courier" charset="0"/>
            </a:endParaRPr>
          </a:p>
          <a:p>
            <a:pPr marL="0" indent="0">
              <a:buNone/>
            </a:pPr>
            <a:r>
              <a:rPr lang="en-US" sz="2000" smtClean="0">
                <a:latin typeface="Courier" charset="0"/>
                <a:ea typeface="Courier" charset="0"/>
                <a:cs typeface="Courier" charset="0"/>
              </a:rPr>
              <a:t>$ export HSTREAMING="$</a:t>
            </a:r>
            <a:r>
              <a:rPr lang="en-US" sz="2000">
                <a:latin typeface="Courier" charset="0"/>
                <a:ea typeface="Courier" charset="0"/>
                <a:cs typeface="Courier" charset="0"/>
              </a:rPr>
              <a:t>HADOOP_PREFIX/bin/</a:t>
            </a:r>
            <a:r>
              <a:rPr lang="en-US" sz="2000" err="1">
                <a:latin typeface="Courier" charset="0"/>
                <a:ea typeface="Courier" charset="0"/>
                <a:cs typeface="Courier" charset="0"/>
              </a:rPr>
              <a:t>hadoop</a:t>
            </a:r>
            <a:r>
              <a:rPr lang="en-US" sz="2000">
                <a:latin typeface="Courier" charset="0"/>
                <a:ea typeface="Courier" charset="0"/>
                <a:cs typeface="Courier" charset="0"/>
              </a:rPr>
              <a:t> jar </a:t>
            </a:r>
            <a:r>
              <a:rPr lang="en-US" sz="2000" err="1">
                <a:latin typeface="Courier" charset="0"/>
                <a:ea typeface="Courier" charset="0"/>
                <a:cs typeface="Courier" charset="0"/>
              </a:rPr>
              <a:t>hadoop-streaming.jar</a:t>
            </a:r>
            <a:r>
              <a:rPr lang="en-US" sz="2000">
                <a:latin typeface="Courier" charset="0"/>
                <a:ea typeface="Courier" charset="0"/>
                <a:cs typeface="Courier" charset="0"/>
              </a:rPr>
              <a:t>"</a:t>
            </a:r>
          </a:p>
        </p:txBody>
      </p:sp>
    </p:spTree>
    <p:extLst>
      <p:ext uri="{BB962C8B-B14F-4D97-AF65-F5344CB8AC3E}">
        <p14:creationId xmlns:p14="http://schemas.microsoft.com/office/powerpoint/2010/main" val="84495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6946" y="365124"/>
            <a:ext cx="4879554" cy="1325563"/>
          </a:xfrm>
        </p:spPr>
        <p:txBody>
          <a:bodyPr/>
          <a:lstStyle/>
          <a:p>
            <a:r>
              <a:rPr lang="fr-FR" altLang="en-US" smtClean="0"/>
              <a:t>Resources</a:t>
            </a:r>
            <a:endParaRPr lang="fr-FR" altLang="en-US"/>
          </a:p>
        </p:txBody>
      </p:sp>
      <p:sp>
        <p:nvSpPr>
          <p:cNvPr id="28675" name="Rectangle 3"/>
          <p:cNvSpPr>
            <a:spLocks noGrp="1" noChangeArrowheads="1"/>
          </p:cNvSpPr>
          <p:nvPr>
            <p:ph type="body" idx="1"/>
          </p:nvPr>
        </p:nvSpPr>
        <p:spPr>
          <a:xfrm>
            <a:off x="616946" y="1825625"/>
            <a:ext cx="5365214" cy="4351338"/>
          </a:xfrm>
        </p:spPr>
        <p:txBody>
          <a:bodyPr/>
          <a:lstStyle/>
          <a:p>
            <a:r>
              <a:rPr lang="en-GB" altLang="en-US"/>
              <a:t>The compute resources can include: </a:t>
            </a:r>
            <a:endParaRPr lang="fr-FR" altLang="en-US"/>
          </a:p>
          <a:p>
            <a:pPr lvl="1"/>
            <a:r>
              <a:rPr lang="en-GB" altLang="en-US"/>
              <a:t>A single computer with multiple processors; </a:t>
            </a:r>
          </a:p>
          <a:p>
            <a:pPr lvl="1"/>
            <a:r>
              <a:rPr lang="en-GB" altLang="en-US"/>
              <a:t>A single computer with (multiple) processor(s) and some specialized computer resources (GPU, FPGA …)</a:t>
            </a:r>
            <a:endParaRPr lang="fr-FR" altLang="en-US"/>
          </a:p>
          <a:p>
            <a:pPr lvl="1"/>
            <a:r>
              <a:rPr lang="en-GB" altLang="en-US"/>
              <a:t>An arbitrary number of computers connected by a network; </a:t>
            </a:r>
            <a:endParaRPr lang="fr-FR" altLang="en-US"/>
          </a:p>
          <a:p>
            <a:pPr lvl="1"/>
            <a:r>
              <a:rPr lang="fr-FR" altLang="en-US"/>
              <a:t>A </a:t>
            </a:r>
            <a:r>
              <a:rPr lang="fr-FR" altLang="en-US" err="1"/>
              <a:t>combination</a:t>
            </a:r>
            <a:r>
              <a:rPr lang="fr-FR" altLang="en-US"/>
              <a:t> of </a:t>
            </a:r>
            <a:r>
              <a:rPr lang="fr-FR" altLang="en-US" err="1"/>
              <a:t>both</a:t>
            </a:r>
            <a:r>
              <a:rPr lang="fr-FR" altLang="en-US"/>
              <a:t>. </a:t>
            </a:r>
          </a:p>
          <a:p>
            <a:endParaRPr lang="fr-FR" altLang="en-US"/>
          </a:p>
        </p:txBody>
      </p:sp>
      <p:sp>
        <p:nvSpPr>
          <p:cNvPr id="4" name="Rectangle 2"/>
          <p:cNvSpPr txBox="1">
            <a:spLocks noChangeArrowheads="1"/>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ja-JP" smtClean="0"/>
              <a:t>Challenge</a:t>
            </a:r>
            <a:endParaRPr lang="fr-FR" altLang="en-US"/>
          </a:p>
        </p:txBody>
      </p:sp>
      <p:sp>
        <p:nvSpPr>
          <p:cNvPr id="5" name="Rectangle 3"/>
          <p:cNvSpPr txBox="1">
            <a:spLocks noChangeArrowheads="1"/>
          </p:cNvSpPr>
          <p:nvPr/>
        </p:nvSpPr>
        <p:spPr>
          <a:xfrm>
            <a:off x="6095999" y="1825625"/>
            <a:ext cx="5747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mtClean="0"/>
              <a:t>The computational problem usually demonstrates characteristics such as the ability to be: </a:t>
            </a:r>
            <a:endParaRPr lang="fr-FR" altLang="en-US" smtClean="0"/>
          </a:p>
          <a:p>
            <a:pPr lvl="1"/>
            <a:r>
              <a:rPr lang="en-GB" altLang="en-US" smtClean="0"/>
              <a:t>Broken apart into discrete pieces of work that can be solved simultaneously; </a:t>
            </a:r>
            <a:endParaRPr lang="fr-FR" altLang="en-US" smtClean="0"/>
          </a:p>
          <a:p>
            <a:pPr lvl="1"/>
            <a:r>
              <a:rPr lang="en-GB" altLang="en-US" smtClean="0"/>
              <a:t>Execute multiple program instructions at any moment in time; </a:t>
            </a:r>
            <a:endParaRPr lang="fr-FR" altLang="en-US" smtClean="0"/>
          </a:p>
          <a:p>
            <a:pPr lvl="1"/>
            <a:r>
              <a:rPr lang="en-GB" altLang="en-US" smtClean="0"/>
              <a:t>Solved in less time with multiple compute resources than with a single compute resource. </a:t>
            </a:r>
            <a:endParaRPr lang="fr-FR" altLang="en-US" smtClean="0"/>
          </a:p>
          <a:p>
            <a:endParaRPr lang="fr-FR" altLang="en-US"/>
          </a:p>
        </p:txBody>
      </p:sp>
    </p:spTree>
    <p:extLst>
      <p:ext uri="{BB962C8B-B14F-4D97-AF65-F5344CB8AC3E}">
        <p14:creationId xmlns:p14="http://schemas.microsoft.com/office/powerpoint/2010/main" val="187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fr-FR" altLang="en-US"/>
              <a:t>Limitations of Serial Computing</a:t>
            </a:r>
          </a:p>
        </p:txBody>
      </p:sp>
      <p:sp>
        <p:nvSpPr>
          <p:cNvPr id="35843" name="Rectangle 3"/>
          <p:cNvSpPr>
            <a:spLocks noGrp="1" noChangeArrowheads="1"/>
          </p:cNvSpPr>
          <p:nvPr>
            <p:ph type="body" idx="1"/>
          </p:nvPr>
        </p:nvSpPr>
        <p:spPr/>
        <p:txBody>
          <a:bodyPr/>
          <a:lstStyle/>
          <a:p>
            <a:pPr>
              <a:lnSpc>
                <a:spcPct val="90000"/>
              </a:lnSpc>
            </a:pPr>
            <a:r>
              <a:rPr lang="en-GB" altLang="en-US" sz="1800">
                <a:solidFill>
                  <a:schemeClr val="accent2"/>
                </a:solidFill>
              </a:rPr>
              <a:t>Limits to serial computing</a:t>
            </a:r>
            <a:r>
              <a:rPr lang="en-GB" altLang="en-US" sz="1800"/>
              <a:t> - both physical and practical reasons pose significant constraints to simply building ever faster serial computers.</a:t>
            </a:r>
            <a:endParaRPr lang="fr-FR" altLang="en-US" sz="1800"/>
          </a:p>
          <a:p>
            <a:pPr>
              <a:lnSpc>
                <a:spcPct val="90000"/>
              </a:lnSpc>
            </a:pPr>
            <a:r>
              <a:rPr lang="en-GB" altLang="en-US" sz="1800">
                <a:solidFill>
                  <a:schemeClr val="accent2"/>
                </a:solidFill>
              </a:rPr>
              <a:t>Transmission speeds</a:t>
            </a:r>
            <a:r>
              <a:rPr lang="en-GB" altLang="en-US" sz="1800"/>
              <a:t> - the speed of a serial computer is directly dependent upon how fast data can move through hardware. Absolute limits are the speed of light (30 cm/nanosecond) and the transmission limit of copper wire (9 cm/nanosecond). </a:t>
            </a:r>
            <a:r>
              <a:rPr lang="fr-FR" altLang="en-US" sz="1800"/>
              <a:t>Increasing speeds necessitate increasing proximity of processing elements. </a:t>
            </a:r>
          </a:p>
          <a:p>
            <a:pPr>
              <a:lnSpc>
                <a:spcPct val="90000"/>
              </a:lnSpc>
            </a:pPr>
            <a:r>
              <a:rPr lang="en-GB" altLang="en-US" sz="1800">
                <a:solidFill>
                  <a:schemeClr val="accent2"/>
                </a:solidFill>
              </a:rPr>
              <a:t>Limits to miniaturization</a:t>
            </a:r>
            <a:r>
              <a:rPr lang="en-GB" altLang="en-US" sz="1800"/>
              <a:t> - processor technology is allowing an increasing number of transistors to be placed on a chip. However, even with molecular or atomic-level components, a limit will be reached on how small components can be. </a:t>
            </a:r>
            <a:endParaRPr lang="fr-FR" altLang="en-US" sz="1800"/>
          </a:p>
          <a:p>
            <a:pPr>
              <a:lnSpc>
                <a:spcPct val="90000"/>
              </a:lnSpc>
            </a:pPr>
            <a:r>
              <a:rPr lang="en-GB" altLang="en-US" sz="1800">
                <a:solidFill>
                  <a:schemeClr val="accent2"/>
                </a:solidFill>
              </a:rPr>
              <a:t>Economic limitations</a:t>
            </a:r>
            <a:r>
              <a:rPr lang="en-GB" altLang="en-US" sz="1800"/>
              <a:t> - it is increasingly expensive to make a single processor faster. Using a larger number of moderately fast commodity processors to achieve the same (or better) performance is less expensive. </a:t>
            </a:r>
            <a:endParaRPr lang="fr-FR" altLang="en-US" sz="1800"/>
          </a:p>
          <a:p>
            <a:pPr>
              <a:lnSpc>
                <a:spcPct val="90000"/>
              </a:lnSpc>
            </a:pPr>
            <a:endParaRPr lang="fr-FR" altLang="en-US" sz="1800"/>
          </a:p>
        </p:txBody>
      </p:sp>
    </p:spTree>
    <p:extLst>
      <p:ext uri="{BB962C8B-B14F-4D97-AF65-F5344CB8AC3E}">
        <p14:creationId xmlns:p14="http://schemas.microsoft.com/office/powerpoint/2010/main" val="133441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fr-FR" altLang="en-US"/>
              <a:t>Flynn's Classical Taxonomy</a:t>
            </a:r>
          </a:p>
        </p:txBody>
      </p:sp>
      <p:sp>
        <p:nvSpPr>
          <p:cNvPr id="45059" name="Rectangle 3"/>
          <p:cNvSpPr>
            <a:spLocks noGrp="1" noChangeArrowheads="1"/>
          </p:cNvSpPr>
          <p:nvPr>
            <p:ph type="body" idx="1"/>
          </p:nvPr>
        </p:nvSpPr>
        <p:spPr>
          <a:xfrm>
            <a:off x="838199" y="1825625"/>
            <a:ext cx="8968991" cy="4351338"/>
          </a:xfrm>
        </p:spPr>
        <p:txBody>
          <a:bodyPr/>
          <a:lstStyle/>
          <a:p>
            <a:r>
              <a:rPr lang="en-GB" altLang="en-US" dirty="0"/>
              <a:t>There are different ways to classify parallel computers. One of the more widely used classifications, in use since 1966, is called Flynn's Taxonomy. </a:t>
            </a:r>
            <a:endParaRPr lang="en-GB" altLang="en-US" dirty="0" smtClean="0"/>
          </a:p>
          <a:p>
            <a:r>
              <a:rPr lang="en-GB" altLang="ja-JP" dirty="0"/>
              <a:t>The matrix below defines the 4 possible classifications according to Flynn</a:t>
            </a:r>
            <a:r>
              <a:rPr lang="fr-FR" altLang="ja-JP" dirty="0"/>
              <a:t> </a:t>
            </a:r>
          </a:p>
          <a:p>
            <a:endParaRPr lang="fr-FR" altLang="en-US" dirty="0"/>
          </a:p>
          <a:p>
            <a:endParaRPr lang="fr-FR"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19882" t="46230" r="22240" b="27312"/>
          <a:stretch>
            <a:fillRect/>
          </a:stretch>
        </p:blipFill>
        <p:spPr bwMode="auto">
          <a:xfrm>
            <a:off x="2265437" y="4089679"/>
            <a:ext cx="7044292" cy="201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2469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GB" altLang="ja-JP"/>
              <a:t>Single Instruction, Single Data (SISD)</a:t>
            </a:r>
            <a:endParaRPr lang="fr-FR" altLang="en-US"/>
          </a:p>
        </p:txBody>
      </p:sp>
      <p:sp>
        <p:nvSpPr>
          <p:cNvPr id="47107" name="Rectangle 3"/>
          <p:cNvSpPr>
            <a:spLocks noGrp="1" noChangeArrowheads="1"/>
          </p:cNvSpPr>
          <p:nvPr>
            <p:ph type="body" idx="1"/>
          </p:nvPr>
        </p:nvSpPr>
        <p:spPr>
          <a:xfrm>
            <a:off x="838200" y="1685130"/>
            <a:ext cx="7651903" cy="4419600"/>
          </a:xfrm>
        </p:spPr>
        <p:txBody>
          <a:bodyPr>
            <a:normAutofit/>
          </a:bodyPr>
          <a:lstStyle/>
          <a:p>
            <a:pPr>
              <a:lnSpc>
                <a:spcPct val="90000"/>
              </a:lnSpc>
            </a:pPr>
            <a:r>
              <a:rPr lang="fr-FR" altLang="en-US" sz="2400"/>
              <a:t>A serial (non-</a:t>
            </a:r>
            <a:r>
              <a:rPr lang="fr-FR" altLang="en-US" sz="2400" err="1"/>
              <a:t>parallel</a:t>
            </a:r>
            <a:r>
              <a:rPr lang="fr-FR" altLang="en-US" sz="2400"/>
              <a:t>) computer </a:t>
            </a:r>
          </a:p>
          <a:p>
            <a:pPr>
              <a:lnSpc>
                <a:spcPct val="90000"/>
              </a:lnSpc>
            </a:pPr>
            <a:r>
              <a:rPr lang="en-GB" altLang="en-US" sz="2400"/>
              <a:t>Single instruction: only one instruction stream is being acted on by the CPU during any one clock cycle </a:t>
            </a:r>
            <a:endParaRPr lang="fr-FR" altLang="en-US" sz="2400"/>
          </a:p>
          <a:p>
            <a:pPr>
              <a:lnSpc>
                <a:spcPct val="90000"/>
              </a:lnSpc>
            </a:pPr>
            <a:r>
              <a:rPr lang="en-GB" altLang="en-US" sz="2400"/>
              <a:t>Single data: only one data stream is being used as input during any one clock cycle </a:t>
            </a:r>
            <a:endParaRPr lang="fr-FR" altLang="en-US" sz="2400"/>
          </a:p>
          <a:p>
            <a:pPr>
              <a:lnSpc>
                <a:spcPct val="90000"/>
              </a:lnSpc>
            </a:pPr>
            <a:r>
              <a:rPr lang="fr-FR" altLang="en-US" sz="2400" err="1"/>
              <a:t>Deterministic</a:t>
            </a:r>
            <a:r>
              <a:rPr lang="fr-FR" altLang="en-US" sz="2400"/>
              <a:t> </a:t>
            </a:r>
            <a:r>
              <a:rPr lang="fr-FR" altLang="en-US" sz="2400" err="1"/>
              <a:t>execution</a:t>
            </a:r>
            <a:r>
              <a:rPr lang="fr-FR" altLang="en-US" sz="2400"/>
              <a:t> </a:t>
            </a:r>
          </a:p>
          <a:p>
            <a:pPr>
              <a:lnSpc>
                <a:spcPct val="90000"/>
              </a:lnSpc>
            </a:pPr>
            <a:r>
              <a:rPr lang="en-GB" altLang="en-US" sz="2400"/>
              <a:t>This is the oldest and until recently, the most prevalent form of computer </a:t>
            </a:r>
            <a:endParaRPr lang="fr-FR" altLang="en-US" sz="2400"/>
          </a:p>
          <a:p>
            <a:pPr>
              <a:lnSpc>
                <a:spcPct val="90000"/>
              </a:lnSpc>
            </a:pPr>
            <a:r>
              <a:rPr lang="en-GB" altLang="ja-JP" sz="2400"/>
              <a:t>Examples: most PCs, single CPU workstations and mainframes </a:t>
            </a:r>
            <a:endParaRPr lang="fr-FR" altLang="en-US" sz="2400"/>
          </a:p>
        </p:txBody>
      </p:sp>
      <p:pic>
        <p:nvPicPr>
          <p:cNvPr id="47108" name="Picture 4" descr="SI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310" y="1685130"/>
            <a:ext cx="1790700"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914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fr-FR" altLang="ja-JP"/>
              <a:t>Multiple Instruction, Multiple Data (MIMD)</a:t>
            </a:r>
            <a:endParaRPr lang="fr-FR" altLang="en-US"/>
          </a:p>
        </p:txBody>
      </p:sp>
      <p:sp>
        <p:nvSpPr>
          <p:cNvPr id="50179" name="Rectangle 3"/>
          <p:cNvSpPr>
            <a:spLocks noGrp="1" noChangeArrowheads="1"/>
          </p:cNvSpPr>
          <p:nvPr>
            <p:ph type="body" idx="1"/>
          </p:nvPr>
        </p:nvSpPr>
        <p:spPr>
          <a:xfrm>
            <a:off x="838200" y="1690687"/>
            <a:ext cx="7181850" cy="4655029"/>
          </a:xfrm>
        </p:spPr>
        <p:txBody>
          <a:bodyPr>
            <a:noAutofit/>
          </a:bodyPr>
          <a:lstStyle/>
          <a:p>
            <a:pPr>
              <a:lnSpc>
                <a:spcPct val="90000"/>
              </a:lnSpc>
            </a:pPr>
            <a:r>
              <a:rPr lang="en-GB" altLang="en-US" sz="2400"/>
              <a:t>Currently, the most common type of parallel computer. Most modern computers fall into this category. </a:t>
            </a:r>
            <a:endParaRPr lang="fr-FR" altLang="en-US" sz="2400"/>
          </a:p>
          <a:p>
            <a:pPr>
              <a:lnSpc>
                <a:spcPct val="90000"/>
              </a:lnSpc>
            </a:pPr>
            <a:r>
              <a:rPr lang="en-GB" altLang="en-US" sz="2400"/>
              <a:t>Multiple Instruction: every processor may be executing a different instruction stream </a:t>
            </a:r>
            <a:endParaRPr lang="fr-FR" altLang="en-US" sz="2400"/>
          </a:p>
          <a:p>
            <a:pPr>
              <a:lnSpc>
                <a:spcPct val="90000"/>
              </a:lnSpc>
            </a:pPr>
            <a:r>
              <a:rPr lang="en-GB" altLang="en-US" sz="2400"/>
              <a:t>Multiple Data: every processor may be working with a different data stream </a:t>
            </a:r>
            <a:endParaRPr lang="fr-FR" altLang="en-US" sz="2400"/>
          </a:p>
          <a:p>
            <a:pPr>
              <a:lnSpc>
                <a:spcPct val="90000"/>
              </a:lnSpc>
            </a:pPr>
            <a:r>
              <a:rPr lang="en-GB" altLang="en-US" sz="2400"/>
              <a:t>Execution can be synchronous or asynchronous, deterministic or non-deterministic </a:t>
            </a:r>
            <a:endParaRPr lang="fr-FR" altLang="en-US" sz="2400"/>
          </a:p>
          <a:p>
            <a:pPr>
              <a:lnSpc>
                <a:spcPct val="90000"/>
              </a:lnSpc>
            </a:pPr>
            <a:r>
              <a:rPr lang="en-GB" altLang="ja-JP" sz="2400"/>
              <a:t>Examples: most current supercomputers, networked parallel computer "grids" and multi-processor SMP computers - including some types of PCs.</a:t>
            </a:r>
            <a:r>
              <a:rPr lang="fr-FR" altLang="ja-JP" sz="2400"/>
              <a:t> </a:t>
            </a:r>
            <a:endParaRPr lang="fr-FR" altLang="en-US" sz="2400"/>
          </a:p>
        </p:txBody>
      </p:sp>
      <p:pic>
        <p:nvPicPr>
          <p:cNvPr id="50180" name="Picture 4" descr="MI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1985638"/>
            <a:ext cx="417195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11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0" y="0"/>
            <a:ext cx="6096000" cy="6858000"/>
          </a:xfrm>
        </p:spPr>
        <p:txBody>
          <a:bodyPr>
            <a:normAutofit/>
          </a:bodyPr>
          <a:lstStyle/>
          <a:p>
            <a:pPr>
              <a:lnSpc>
                <a:spcPct val="90000"/>
              </a:lnSpc>
            </a:pPr>
            <a:r>
              <a:rPr lang="en-GB" altLang="en-US" sz="2200" b="1"/>
              <a:t>Task </a:t>
            </a:r>
            <a:endParaRPr lang="en-GB" altLang="en-US" sz="2200"/>
          </a:p>
          <a:p>
            <a:pPr lvl="1">
              <a:lnSpc>
                <a:spcPct val="90000"/>
              </a:lnSpc>
            </a:pPr>
            <a:r>
              <a:rPr lang="en-GB" altLang="en-US" sz="2200"/>
              <a:t>A logically discrete section of computational work. A task is typically a program or program-like set of instructions that is executed by a processor. </a:t>
            </a:r>
            <a:endParaRPr lang="en-GB" altLang="en-US" sz="2200" b="1"/>
          </a:p>
          <a:p>
            <a:pPr>
              <a:lnSpc>
                <a:spcPct val="90000"/>
              </a:lnSpc>
            </a:pPr>
            <a:r>
              <a:rPr lang="en-GB" altLang="en-US" sz="2200" b="1"/>
              <a:t>Parallel Task </a:t>
            </a:r>
            <a:endParaRPr lang="en-GB" altLang="en-US" sz="2200"/>
          </a:p>
          <a:p>
            <a:pPr lvl="1">
              <a:lnSpc>
                <a:spcPct val="90000"/>
              </a:lnSpc>
            </a:pPr>
            <a:r>
              <a:rPr lang="en-GB" altLang="en-US" sz="2200"/>
              <a:t>A task that can be executed by multiple processors safely (yields correct results) </a:t>
            </a:r>
            <a:endParaRPr lang="en-GB" altLang="en-US" sz="2200" b="1"/>
          </a:p>
          <a:p>
            <a:pPr>
              <a:lnSpc>
                <a:spcPct val="90000"/>
              </a:lnSpc>
            </a:pPr>
            <a:r>
              <a:rPr lang="en-GB" altLang="en-US" sz="2200" b="1"/>
              <a:t>Serial Execution </a:t>
            </a:r>
            <a:endParaRPr lang="en-GB" altLang="en-US" sz="2200"/>
          </a:p>
          <a:p>
            <a:pPr lvl="1">
              <a:lnSpc>
                <a:spcPct val="90000"/>
              </a:lnSpc>
            </a:pPr>
            <a:r>
              <a:rPr lang="en-GB" altLang="en-US" sz="2200"/>
              <a:t>Execution of a program sequentially, one statement at a time. In the simplest sense, this is what happens on a one processor machine. However, virtually all parallel tasks will have sections of a parallel program that must be executed serially. </a:t>
            </a:r>
            <a:endParaRPr lang="en-GB" altLang="en-US" sz="2200" smtClean="0"/>
          </a:p>
          <a:p>
            <a:pPr>
              <a:lnSpc>
                <a:spcPct val="80000"/>
              </a:lnSpc>
            </a:pPr>
            <a:r>
              <a:rPr lang="en-GB" altLang="en-US" sz="2200" b="1" smtClean="0"/>
              <a:t>Parallel Execution </a:t>
            </a:r>
            <a:endParaRPr lang="en-GB" altLang="en-US" sz="2200" smtClean="0"/>
          </a:p>
          <a:p>
            <a:pPr lvl="1">
              <a:lnSpc>
                <a:spcPct val="80000"/>
              </a:lnSpc>
            </a:pPr>
            <a:r>
              <a:rPr lang="en-GB" altLang="en-US" sz="2200" smtClean="0"/>
              <a:t>Execution of a program by more than one task, with each task being able to execute the same or different statement at the same moment in time. </a:t>
            </a:r>
            <a:endParaRPr lang="en-GB" altLang="en-US" sz="2200" b="1" smtClean="0"/>
          </a:p>
        </p:txBody>
      </p:sp>
      <p:sp>
        <p:nvSpPr>
          <p:cNvPr id="6" name="Rectangle 3"/>
          <p:cNvSpPr txBox="1">
            <a:spLocks noChangeArrowheads="1"/>
          </p:cNvSpPr>
          <p:nvPr/>
        </p:nvSpPr>
        <p:spPr>
          <a:xfrm>
            <a:off x="6096000" y="0"/>
            <a:ext cx="6096000"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pPr>
            <a:r>
              <a:rPr lang="en-GB" altLang="en-US" sz="2200" b="1" smtClean="0"/>
              <a:t>Shared Memory </a:t>
            </a:r>
            <a:endParaRPr lang="en-GB" altLang="en-US" sz="2200" smtClean="0"/>
          </a:p>
          <a:p>
            <a:pPr lvl="1">
              <a:lnSpc>
                <a:spcPct val="80000"/>
              </a:lnSpc>
            </a:pPr>
            <a:r>
              <a:rPr lang="en-GB" altLang="en-US" sz="2200" smtClean="0"/>
              <a:t>From a strictly hardware point of view, describes a computer architecture where all processors have direct (usually bus based) access to common physical memory. In a programming sense, it describes a model where parallel tasks all have the same "picture" of memory and can directly address and access the same logical memory locations regardless of where the physical memory actually exists. </a:t>
            </a:r>
            <a:endParaRPr lang="en-GB" altLang="en-US" sz="2200" b="1" smtClean="0"/>
          </a:p>
          <a:p>
            <a:pPr>
              <a:lnSpc>
                <a:spcPct val="80000"/>
              </a:lnSpc>
            </a:pPr>
            <a:r>
              <a:rPr lang="en-GB" altLang="en-US" sz="2200" b="1" smtClean="0"/>
              <a:t>Distributed Memory </a:t>
            </a:r>
            <a:endParaRPr lang="en-GB" altLang="en-US" sz="2200" smtClean="0"/>
          </a:p>
          <a:p>
            <a:pPr lvl="1">
              <a:lnSpc>
                <a:spcPct val="80000"/>
              </a:lnSpc>
            </a:pPr>
            <a:r>
              <a:rPr lang="en-GB" altLang="en-US" sz="2200" smtClean="0"/>
              <a:t>In hardware, refers to network based memory access for physical memory that is not common. As a programming model, tasks can only logically "see" local machine memory and must use communications to access memory on other machines where other tasks are executing. </a:t>
            </a:r>
            <a:endParaRPr lang="fr-FR" altLang="en-US" sz="2200"/>
          </a:p>
        </p:txBody>
      </p:sp>
    </p:spTree>
    <p:extLst>
      <p:ext uri="{BB962C8B-B14F-4D97-AF65-F5344CB8AC3E}">
        <p14:creationId xmlns:p14="http://schemas.microsoft.com/office/powerpoint/2010/main" val="232467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tabLst>
            <a:tab pos="447675" algn="l"/>
          </a:tabLst>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11256</TotalTime>
  <Words>2212</Words>
  <Application>Microsoft Macintosh PowerPoint</Application>
  <PresentationFormat>Widescreen</PresentationFormat>
  <Paragraphs>201</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Calibri Light</vt:lpstr>
      <vt:lpstr>Courier</vt:lpstr>
      <vt:lpstr>Courier New</vt:lpstr>
      <vt:lpstr>Webdings</vt:lpstr>
      <vt:lpstr>Yu Gothic</vt:lpstr>
      <vt:lpstr>Yu Gothic Light</vt:lpstr>
      <vt:lpstr>Arial</vt:lpstr>
      <vt:lpstr>Office Theme</vt:lpstr>
      <vt:lpstr>Introduction to Parallel and Distributed Programming</vt:lpstr>
      <vt:lpstr>Introduction to Parallel Computing</vt:lpstr>
      <vt:lpstr>Using multiple processors in parallel</vt:lpstr>
      <vt:lpstr>Resources</vt:lpstr>
      <vt:lpstr>Limitations of Serial Computing</vt:lpstr>
      <vt:lpstr>Flynn's Classical Taxonomy</vt:lpstr>
      <vt:lpstr>Single Instruction, Single Data (SISD)</vt:lpstr>
      <vt:lpstr>Multiple Instruction, Multiple Data (MIMD)</vt:lpstr>
      <vt:lpstr>PowerPoint Presentation</vt:lpstr>
      <vt:lpstr>PowerPoint Presentation</vt:lpstr>
      <vt:lpstr>PowerPoint Presentation</vt:lpstr>
      <vt:lpstr>Parallel Computer Memory Architectures</vt:lpstr>
      <vt:lpstr>Memory architectures</vt:lpstr>
      <vt:lpstr>PowerPoint Presentation</vt:lpstr>
      <vt:lpstr>Designing Parallel Programs</vt:lpstr>
      <vt:lpstr>Example of Parallelizable Problem</vt:lpstr>
      <vt:lpstr>Example of a Non-parallelizable Problem</vt:lpstr>
      <vt:lpstr>Identify the program's hotspots</vt:lpstr>
      <vt:lpstr>Identify bottlenecks in the program</vt:lpstr>
      <vt:lpstr>Domain Decomposition</vt:lpstr>
      <vt:lpstr>Who Needs Communications?</vt:lpstr>
      <vt:lpstr>Factors to Consider  </vt:lpstr>
      <vt:lpstr>Amdahl's Law</vt:lpstr>
      <vt:lpstr>PowerPoint Presentation</vt:lpstr>
      <vt:lpstr>PowerPoint Presentation</vt:lpstr>
      <vt:lpstr>The Hadoop Eco-system</vt:lpstr>
      <vt:lpstr>Functionality</vt:lpstr>
      <vt:lpstr>HDFS + MapReduce</vt:lpstr>
      <vt:lpstr>PowerPoint Presentation</vt:lpstr>
      <vt:lpstr>PowerPoint Presentation</vt:lpstr>
      <vt:lpstr>PowerPoint Presentation</vt:lpstr>
      <vt:lpstr>PowerPoint Presentation</vt:lpstr>
      <vt:lpstr>Map-Reduce Streaming API</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Molnar</dc:creator>
  <cp:lastModifiedBy>Peter Molnar</cp:lastModifiedBy>
  <cp:revision>21</cp:revision>
  <dcterms:created xsi:type="dcterms:W3CDTF">2016-03-24T20:58:37Z</dcterms:created>
  <dcterms:modified xsi:type="dcterms:W3CDTF">2017-01-13T17:02:49Z</dcterms:modified>
</cp:coreProperties>
</file>